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 r:id="rId5"/>
    <p:sldId id="257" r:id="rId6"/>
    <p:sldId id="258" r:id="rId7"/>
    <p:sldId id="260" r:id="rId8"/>
    <p:sldId id="259" r:id="rId9"/>
    <p:sldId id="264" r:id="rId10"/>
    <p:sldId id="263" r:id="rId11"/>
    <p:sldId id="266" r:id="rId12"/>
    <p:sldId id="276" r:id="rId13"/>
    <p:sldId id="262" r:id="rId14"/>
    <p:sldId id="267" r:id="rId15"/>
    <p:sldId id="268" r:id="rId16"/>
    <p:sldId id="269" r:id="rId17"/>
    <p:sldId id="270" r:id="rId18"/>
    <p:sldId id="272" r:id="rId19"/>
    <p:sldId id="273" r:id="rId20"/>
    <p:sldId id="274" r:id="rId21"/>
    <p:sldId id="275" r:id="rId22"/>
    <p:sldId id="278" r:id="rId23"/>
    <p:sldId id="279" r:id="rId24"/>
    <p:sldId id="281"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7E6FEF0-8B13-4876-83FC-2CDB44EAC2A6}">
          <p14:sldIdLst>
            <p14:sldId id="256"/>
            <p14:sldId id="257"/>
          </p14:sldIdLst>
        </p14:section>
        <p14:section name="Voeren opfokzeugen en beren" id="{A6876D0D-CB91-4F7A-A05C-6255DBD0A082}">
          <p14:sldIdLst>
            <p14:sldId id="258"/>
            <p14:sldId id="260"/>
            <p14:sldId id="259"/>
            <p14:sldId id="264"/>
            <p14:sldId id="263"/>
            <p14:sldId id="266"/>
            <p14:sldId id="276"/>
            <p14:sldId id="262"/>
          </p14:sldIdLst>
        </p14:section>
        <p14:section name="Voeren van zeugen" id="{D8FB4E2C-1DE3-481A-98E3-D09BEFC4C97F}">
          <p14:sldIdLst>
            <p14:sldId id="267"/>
            <p14:sldId id="268"/>
            <p14:sldId id="269"/>
            <p14:sldId id="270"/>
            <p14:sldId id="272"/>
            <p14:sldId id="273"/>
            <p14:sldId id="274"/>
          </p14:sldIdLst>
        </p14:section>
        <p14:section name="Voer voor biggen" id="{8567C8EB-D859-4E33-905F-FE9AECCB9073}">
          <p14:sldIdLst>
            <p14:sldId id="275"/>
          </p14:sldIdLst>
        </p14:section>
        <p14:section name="Voerbehoefte berekenen" id="{B8FFEC69-1D38-4741-91BA-6072B16EC4F1}">
          <p14:sldIdLst>
            <p14:sldId id="278"/>
            <p14:sldId id="279"/>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D5630D-0892-409D-9A0B-6BB79FB84D96}" v="6" dt="2020-03-20T08:28:11.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5346" autoAdjust="0"/>
  </p:normalViewPr>
  <p:slideViewPr>
    <p:cSldViewPr snapToGrid="0">
      <p:cViewPr varScale="1">
        <p:scale>
          <a:sx n="64" d="100"/>
          <a:sy n="64" d="100"/>
        </p:scale>
        <p:origin x="143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 Raedts" userId="8ef9fd56-3364-4036-a042-a46379d4a34a" providerId="ADAL" clId="{33D5630D-0892-409D-9A0B-6BB79FB84D96}"/>
    <pc:docChg chg="undo custSel delSld modSld modSection">
      <pc:chgData name="Leon Raedts" userId="8ef9fd56-3364-4036-a042-a46379d4a34a" providerId="ADAL" clId="{33D5630D-0892-409D-9A0B-6BB79FB84D96}" dt="2020-03-22T09:16:25.224" v="4291" actId="20577"/>
      <pc:docMkLst>
        <pc:docMk/>
      </pc:docMkLst>
      <pc:sldChg chg="modSp modNotesTx">
        <pc:chgData name="Leon Raedts" userId="8ef9fd56-3364-4036-a042-a46379d4a34a" providerId="ADAL" clId="{33D5630D-0892-409D-9A0B-6BB79FB84D96}" dt="2020-03-20T06:09:26.381" v="128" actId="20577"/>
        <pc:sldMkLst>
          <pc:docMk/>
          <pc:sldMk cId="3603507855" sldId="256"/>
        </pc:sldMkLst>
        <pc:spChg chg="mod">
          <ac:chgData name="Leon Raedts" userId="8ef9fd56-3364-4036-a042-a46379d4a34a" providerId="ADAL" clId="{33D5630D-0892-409D-9A0B-6BB79FB84D96}" dt="2020-03-20T06:07:45.283" v="1" actId="20577"/>
          <ac:spMkLst>
            <pc:docMk/>
            <pc:sldMk cId="3603507855" sldId="256"/>
            <ac:spMk id="3" creationId="{00000000-0000-0000-0000-000000000000}"/>
          </ac:spMkLst>
        </pc:spChg>
      </pc:sldChg>
      <pc:sldChg chg="modSp modNotesTx">
        <pc:chgData name="Leon Raedts" userId="8ef9fd56-3364-4036-a042-a46379d4a34a" providerId="ADAL" clId="{33D5630D-0892-409D-9A0B-6BB79FB84D96}" dt="2020-03-20T08:26:04.046" v="3832" actId="27636"/>
        <pc:sldMkLst>
          <pc:docMk/>
          <pc:sldMk cId="4067830386" sldId="257"/>
        </pc:sldMkLst>
        <pc:spChg chg="mod">
          <ac:chgData name="Leon Raedts" userId="8ef9fd56-3364-4036-a042-a46379d4a34a" providerId="ADAL" clId="{33D5630D-0892-409D-9A0B-6BB79FB84D96}" dt="2020-03-20T08:26:04.046" v="3832" actId="27636"/>
          <ac:spMkLst>
            <pc:docMk/>
            <pc:sldMk cId="4067830386" sldId="257"/>
            <ac:spMk id="3" creationId="{00000000-0000-0000-0000-000000000000}"/>
          </ac:spMkLst>
        </pc:spChg>
      </pc:sldChg>
      <pc:sldChg chg="delSp modSp modNotesTx">
        <pc:chgData name="Leon Raedts" userId="8ef9fd56-3364-4036-a042-a46379d4a34a" providerId="ADAL" clId="{33D5630D-0892-409D-9A0B-6BB79FB84D96}" dt="2020-03-20T08:25:39.763" v="3830" actId="20577"/>
        <pc:sldMkLst>
          <pc:docMk/>
          <pc:sldMk cId="3405370753" sldId="258"/>
        </pc:sldMkLst>
        <pc:spChg chg="mod">
          <ac:chgData name="Leon Raedts" userId="8ef9fd56-3364-4036-a042-a46379d4a34a" providerId="ADAL" clId="{33D5630D-0892-409D-9A0B-6BB79FB84D96}" dt="2020-03-20T08:25:39.763" v="3830" actId="20577"/>
          <ac:spMkLst>
            <pc:docMk/>
            <pc:sldMk cId="3405370753" sldId="258"/>
            <ac:spMk id="3" creationId="{00000000-0000-0000-0000-000000000000}"/>
          </ac:spMkLst>
        </pc:spChg>
        <pc:picChg chg="del">
          <ac:chgData name="Leon Raedts" userId="8ef9fd56-3364-4036-a042-a46379d4a34a" providerId="ADAL" clId="{33D5630D-0892-409D-9A0B-6BB79FB84D96}" dt="2020-03-20T06:19:42.315" v="841" actId="478"/>
          <ac:picMkLst>
            <pc:docMk/>
            <pc:sldMk cId="3405370753" sldId="258"/>
            <ac:picMk id="5" creationId="{00000000-0000-0000-0000-000000000000}"/>
          </ac:picMkLst>
        </pc:picChg>
      </pc:sldChg>
      <pc:sldChg chg="modNotesTx">
        <pc:chgData name="Leon Raedts" userId="8ef9fd56-3364-4036-a042-a46379d4a34a" providerId="ADAL" clId="{33D5630D-0892-409D-9A0B-6BB79FB84D96}" dt="2020-03-20T06:25:31.507" v="1185" actId="20577"/>
        <pc:sldMkLst>
          <pc:docMk/>
          <pc:sldMk cId="2561858491" sldId="259"/>
        </pc:sldMkLst>
      </pc:sldChg>
      <pc:sldChg chg="modSp modNotesTx">
        <pc:chgData name="Leon Raedts" userId="8ef9fd56-3364-4036-a042-a46379d4a34a" providerId="ADAL" clId="{33D5630D-0892-409D-9A0B-6BB79FB84D96}" dt="2020-03-20T08:27:41.271" v="3911" actId="20577"/>
        <pc:sldMkLst>
          <pc:docMk/>
          <pc:sldMk cId="3534639062" sldId="260"/>
        </pc:sldMkLst>
        <pc:spChg chg="mod">
          <ac:chgData name="Leon Raedts" userId="8ef9fd56-3364-4036-a042-a46379d4a34a" providerId="ADAL" clId="{33D5630D-0892-409D-9A0B-6BB79FB84D96}" dt="2020-03-20T08:09:32.458" v="3797" actId="6549"/>
          <ac:spMkLst>
            <pc:docMk/>
            <pc:sldMk cId="3534639062" sldId="260"/>
            <ac:spMk id="3" creationId="{00000000-0000-0000-0000-000000000000}"/>
          </ac:spMkLst>
        </pc:spChg>
      </pc:sldChg>
      <pc:sldChg chg="modSp del modNotesTx">
        <pc:chgData name="Leon Raedts" userId="8ef9fd56-3364-4036-a042-a46379d4a34a" providerId="ADAL" clId="{33D5630D-0892-409D-9A0B-6BB79FB84D96}" dt="2020-03-20T06:48:42.775" v="2097" actId="47"/>
        <pc:sldMkLst>
          <pc:docMk/>
          <pc:sldMk cId="3087953567" sldId="261"/>
        </pc:sldMkLst>
        <pc:spChg chg="mod">
          <ac:chgData name="Leon Raedts" userId="8ef9fd56-3364-4036-a042-a46379d4a34a" providerId="ADAL" clId="{33D5630D-0892-409D-9A0B-6BB79FB84D96}" dt="2020-03-20T06:45:09.003" v="2006" actId="20577"/>
          <ac:spMkLst>
            <pc:docMk/>
            <pc:sldMk cId="3087953567" sldId="261"/>
            <ac:spMk id="2" creationId="{00000000-0000-0000-0000-000000000000}"/>
          </ac:spMkLst>
        </pc:spChg>
        <pc:spChg chg="mod">
          <ac:chgData name="Leon Raedts" userId="8ef9fd56-3364-4036-a042-a46379d4a34a" providerId="ADAL" clId="{33D5630D-0892-409D-9A0B-6BB79FB84D96}" dt="2020-03-20T06:45:33.764" v="2013" actId="6549"/>
          <ac:spMkLst>
            <pc:docMk/>
            <pc:sldMk cId="3087953567" sldId="261"/>
            <ac:spMk id="3" creationId="{00000000-0000-0000-0000-000000000000}"/>
          </ac:spMkLst>
        </pc:spChg>
      </pc:sldChg>
      <pc:sldChg chg="modSp modNotesTx">
        <pc:chgData name="Leon Raedts" userId="8ef9fd56-3364-4036-a042-a46379d4a34a" providerId="ADAL" clId="{33D5630D-0892-409D-9A0B-6BB79FB84D96}" dt="2020-03-20T08:12:28.986" v="3817" actId="20577"/>
        <pc:sldMkLst>
          <pc:docMk/>
          <pc:sldMk cId="3763796298" sldId="262"/>
        </pc:sldMkLst>
        <pc:spChg chg="mod">
          <ac:chgData name="Leon Raedts" userId="8ef9fd56-3364-4036-a042-a46379d4a34a" providerId="ADAL" clId="{33D5630D-0892-409D-9A0B-6BB79FB84D96}" dt="2020-03-20T08:12:28.986" v="3817" actId="20577"/>
          <ac:spMkLst>
            <pc:docMk/>
            <pc:sldMk cId="3763796298" sldId="262"/>
            <ac:spMk id="3" creationId="{00000000-0000-0000-0000-000000000000}"/>
          </ac:spMkLst>
        </pc:spChg>
      </pc:sldChg>
      <pc:sldChg chg="modNotesTx">
        <pc:chgData name="Leon Raedts" userId="8ef9fd56-3364-4036-a042-a46379d4a34a" providerId="ADAL" clId="{33D5630D-0892-409D-9A0B-6BB79FB84D96}" dt="2020-03-20T06:31:48.448" v="1519" actId="20577"/>
        <pc:sldMkLst>
          <pc:docMk/>
          <pc:sldMk cId="390799506" sldId="263"/>
        </pc:sldMkLst>
      </pc:sldChg>
      <pc:sldChg chg="modNotesTx">
        <pc:chgData name="Leon Raedts" userId="8ef9fd56-3364-4036-a042-a46379d4a34a" providerId="ADAL" clId="{33D5630D-0892-409D-9A0B-6BB79FB84D96}" dt="2020-03-20T06:29:19.453" v="1363" actId="20577"/>
        <pc:sldMkLst>
          <pc:docMk/>
          <pc:sldMk cId="519656592" sldId="264"/>
        </pc:sldMkLst>
      </pc:sldChg>
      <pc:sldChg chg="modSp modNotesTx">
        <pc:chgData name="Leon Raedts" userId="8ef9fd56-3364-4036-a042-a46379d4a34a" providerId="ADAL" clId="{33D5630D-0892-409D-9A0B-6BB79FB84D96}" dt="2020-03-22T09:16:25.224" v="4291" actId="20577"/>
        <pc:sldMkLst>
          <pc:docMk/>
          <pc:sldMk cId="2118940601" sldId="266"/>
        </pc:sldMkLst>
        <pc:spChg chg="mod">
          <ac:chgData name="Leon Raedts" userId="8ef9fd56-3364-4036-a042-a46379d4a34a" providerId="ADAL" clId="{33D5630D-0892-409D-9A0B-6BB79FB84D96}" dt="2020-03-20T06:38:10.914" v="1729" actId="20577"/>
          <ac:spMkLst>
            <pc:docMk/>
            <pc:sldMk cId="2118940601" sldId="266"/>
            <ac:spMk id="3" creationId="{00000000-0000-0000-0000-000000000000}"/>
          </ac:spMkLst>
        </pc:spChg>
      </pc:sldChg>
      <pc:sldChg chg="modSp modNotesTx">
        <pc:chgData name="Leon Raedts" userId="8ef9fd56-3364-4036-a042-a46379d4a34a" providerId="ADAL" clId="{33D5630D-0892-409D-9A0B-6BB79FB84D96}" dt="2020-03-20T07:04:21.568" v="2788" actId="20577"/>
        <pc:sldMkLst>
          <pc:docMk/>
          <pc:sldMk cId="3209079480" sldId="267"/>
        </pc:sldMkLst>
        <pc:spChg chg="mod">
          <ac:chgData name="Leon Raedts" userId="8ef9fd56-3364-4036-a042-a46379d4a34a" providerId="ADAL" clId="{33D5630D-0892-409D-9A0B-6BB79FB84D96}" dt="2020-03-20T07:01:09.297" v="2644" actId="20577"/>
          <ac:spMkLst>
            <pc:docMk/>
            <pc:sldMk cId="3209079480" sldId="267"/>
            <ac:spMk id="3" creationId="{00000000-0000-0000-0000-000000000000}"/>
          </ac:spMkLst>
        </pc:spChg>
      </pc:sldChg>
      <pc:sldChg chg="modSp modNotesTx">
        <pc:chgData name="Leon Raedts" userId="8ef9fd56-3364-4036-a042-a46379d4a34a" providerId="ADAL" clId="{33D5630D-0892-409D-9A0B-6BB79FB84D96}" dt="2020-03-20T08:28:11.430" v="3912" actId="313"/>
        <pc:sldMkLst>
          <pc:docMk/>
          <pc:sldMk cId="2128493832" sldId="268"/>
        </pc:sldMkLst>
        <pc:spChg chg="mod">
          <ac:chgData name="Leon Raedts" userId="8ef9fd56-3364-4036-a042-a46379d4a34a" providerId="ADAL" clId="{33D5630D-0892-409D-9A0B-6BB79FB84D96}" dt="2020-03-20T08:28:11.430" v="3912" actId="313"/>
          <ac:spMkLst>
            <pc:docMk/>
            <pc:sldMk cId="2128493832" sldId="268"/>
            <ac:spMk id="3" creationId="{00000000-0000-0000-0000-000000000000}"/>
          </ac:spMkLst>
        </pc:spChg>
      </pc:sldChg>
      <pc:sldChg chg="modNotesTx">
        <pc:chgData name="Leon Raedts" userId="8ef9fd56-3364-4036-a042-a46379d4a34a" providerId="ADAL" clId="{33D5630D-0892-409D-9A0B-6BB79FB84D96}" dt="2020-03-20T07:12:25.151" v="3203" actId="20577"/>
        <pc:sldMkLst>
          <pc:docMk/>
          <pc:sldMk cId="2766108273" sldId="269"/>
        </pc:sldMkLst>
      </pc:sldChg>
      <pc:sldChg chg="modNotesTx">
        <pc:chgData name="Leon Raedts" userId="8ef9fd56-3364-4036-a042-a46379d4a34a" providerId="ADAL" clId="{33D5630D-0892-409D-9A0B-6BB79FB84D96}" dt="2020-03-20T07:16:10.606" v="3241" actId="20577"/>
        <pc:sldMkLst>
          <pc:docMk/>
          <pc:sldMk cId="355681490" sldId="270"/>
        </pc:sldMkLst>
      </pc:sldChg>
      <pc:sldChg chg="modSp del">
        <pc:chgData name="Leon Raedts" userId="8ef9fd56-3364-4036-a042-a46379d4a34a" providerId="ADAL" clId="{33D5630D-0892-409D-9A0B-6BB79FB84D96}" dt="2020-03-22T09:11:55.462" v="4161" actId="47"/>
        <pc:sldMkLst>
          <pc:docMk/>
          <pc:sldMk cId="1755021782" sldId="271"/>
        </pc:sldMkLst>
        <pc:spChg chg="mod">
          <ac:chgData name="Leon Raedts" userId="8ef9fd56-3364-4036-a042-a46379d4a34a" providerId="ADAL" clId="{33D5630D-0892-409D-9A0B-6BB79FB84D96}" dt="2020-03-20T07:18:34.225" v="3396" actId="20577"/>
          <ac:spMkLst>
            <pc:docMk/>
            <pc:sldMk cId="1755021782" sldId="271"/>
            <ac:spMk id="3" creationId="{00000000-0000-0000-0000-000000000000}"/>
          </ac:spMkLst>
        </pc:spChg>
      </pc:sldChg>
      <pc:sldChg chg="modNotesTx">
        <pc:chgData name="Leon Raedts" userId="8ef9fd56-3364-4036-a042-a46379d4a34a" providerId="ADAL" clId="{33D5630D-0892-409D-9A0B-6BB79FB84D96}" dt="2020-03-20T08:33:47.740" v="4045" actId="20577"/>
        <pc:sldMkLst>
          <pc:docMk/>
          <pc:sldMk cId="624520849" sldId="272"/>
        </pc:sldMkLst>
      </pc:sldChg>
      <pc:sldChg chg="modNotesTx">
        <pc:chgData name="Leon Raedts" userId="8ef9fd56-3364-4036-a042-a46379d4a34a" providerId="ADAL" clId="{33D5630D-0892-409D-9A0B-6BB79FB84D96}" dt="2020-03-20T07:33:31.366" v="3633" actId="20577"/>
        <pc:sldMkLst>
          <pc:docMk/>
          <pc:sldMk cId="2947032830" sldId="273"/>
        </pc:sldMkLst>
      </pc:sldChg>
      <pc:sldChg chg="modNotesTx">
        <pc:chgData name="Leon Raedts" userId="8ef9fd56-3364-4036-a042-a46379d4a34a" providerId="ADAL" clId="{33D5630D-0892-409D-9A0B-6BB79FB84D96}" dt="2020-03-20T07:35:20.318" v="3754" actId="20577"/>
        <pc:sldMkLst>
          <pc:docMk/>
          <pc:sldMk cId="382573544" sldId="274"/>
        </pc:sldMkLst>
      </pc:sldChg>
      <pc:sldChg chg="modNotesTx">
        <pc:chgData name="Leon Raedts" userId="8ef9fd56-3364-4036-a042-a46379d4a34a" providerId="ADAL" clId="{33D5630D-0892-409D-9A0B-6BB79FB84D96}" dt="2020-03-20T08:35:10.609" v="4065" actId="20577"/>
        <pc:sldMkLst>
          <pc:docMk/>
          <pc:sldMk cId="2305285767" sldId="275"/>
        </pc:sldMkLst>
      </pc:sldChg>
      <pc:sldChg chg="modSp modNotesTx">
        <pc:chgData name="Leon Raedts" userId="8ef9fd56-3364-4036-a042-a46379d4a34a" providerId="ADAL" clId="{33D5630D-0892-409D-9A0B-6BB79FB84D96}" dt="2020-03-20T06:43:33.938" v="1986" actId="20577"/>
        <pc:sldMkLst>
          <pc:docMk/>
          <pc:sldMk cId="55345896" sldId="276"/>
        </pc:sldMkLst>
        <pc:spChg chg="mod">
          <ac:chgData name="Leon Raedts" userId="8ef9fd56-3364-4036-a042-a46379d4a34a" providerId="ADAL" clId="{33D5630D-0892-409D-9A0B-6BB79FB84D96}" dt="2020-03-20T06:43:33.938" v="1986" actId="20577"/>
          <ac:spMkLst>
            <pc:docMk/>
            <pc:sldMk cId="55345896" sldId="276"/>
            <ac:spMk id="2" creationId="{00000000-0000-0000-0000-000000000000}"/>
          </ac:spMkLst>
        </pc:spChg>
      </pc:sldChg>
      <pc:sldChg chg="modSp del">
        <pc:chgData name="Leon Raedts" userId="8ef9fd56-3364-4036-a042-a46379d4a34a" providerId="ADAL" clId="{33D5630D-0892-409D-9A0B-6BB79FB84D96}" dt="2020-03-20T08:35:17.741" v="4066" actId="47"/>
        <pc:sldMkLst>
          <pc:docMk/>
          <pc:sldMk cId="2761244050" sldId="277"/>
        </pc:sldMkLst>
        <pc:spChg chg="mod">
          <ac:chgData name="Leon Raedts" userId="8ef9fd56-3364-4036-a042-a46379d4a34a" providerId="ADAL" clId="{33D5630D-0892-409D-9A0B-6BB79FB84D96}" dt="2020-03-20T08:19:12.380" v="3819" actId="6549"/>
          <ac:spMkLst>
            <pc:docMk/>
            <pc:sldMk cId="2761244050" sldId="277"/>
            <ac:spMk id="3" creationId="{00000000-0000-0000-0000-000000000000}"/>
          </ac:spMkLst>
        </pc:spChg>
      </pc:sldChg>
      <pc:sldChg chg="modSp modNotesTx">
        <pc:chgData name="Leon Raedts" userId="8ef9fd56-3364-4036-a042-a46379d4a34a" providerId="ADAL" clId="{33D5630D-0892-409D-9A0B-6BB79FB84D96}" dt="2020-03-22T09:13:49.037" v="4164" actId="6549"/>
        <pc:sldMkLst>
          <pc:docMk/>
          <pc:sldMk cId="3961036989" sldId="278"/>
        </pc:sldMkLst>
        <pc:spChg chg="mod">
          <ac:chgData name="Leon Raedts" userId="8ef9fd56-3364-4036-a042-a46379d4a34a" providerId="ADAL" clId="{33D5630D-0892-409D-9A0B-6BB79FB84D96}" dt="2020-03-22T09:10:33.842" v="4079" actId="20577"/>
          <ac:spMkLst>
            <pc:docMk/>
            <pc:sldMk cId="3961036989" sldId="278"/>
            <ac:spMk id="2" creationId="{00000000-0000-0000-0000-000000000000}"/>
          </ac:spMkLst>
        </pc:spChg>
        <pc:spChg chg="mod">
          <ac:chgData name="Leon Raedts" userId="8ef9fd56-3364-4036-a042-a46379d4a34a" providerId="ADAL" clId="{33D5630D-0892-409D-9A0B-6BB79FB84D96}" dt="2020-03-22T09:10:53.417" v="4098" actId="20577"/>
          <ac:spMkLst>
            <pc:docMk/>
            <pc:sldMk cId="3961036989" sldId="278"/>
            <ac:spMk id="3" creationId="{00000000-0000-0000-0000-000000000000}"/>
          </ac:spMkLst>
        </pc:spChg>
      </pc:sldChg>
      <pc:sldChg chg="modNotesTx">
        <pc:chgData name="Leon Raedts" userId="8ef9fd56-3364-4036-a042-a46379d4a34a" providerId="ADAL" clId="{33D5630D-0892-409D-9A0B-6BB79FB84D96}" dt="2020-03-22T09:14:03.866" v="4181" actId="20577"/>
        <pc:sldMkLst>
          <pc:docMk/>
          <pc:sldMk cId="1254601925" sldId="279"/>
        </pc:sldMkLst>
      </pc:sldChg>
      <pc:sldChg chg="modSp del">
        <pc:chgData name="Leon Raedts" userId="8ef9fd56-3364-4036-a042-a46379d4a34a" providerId="ADAL" clId="{33D5630D-0892-409D-9A0B-6BB79FB84D96}" dt="2020-03-20T08:22:16.210" v="3822" actId="47"/>
        <pc:sldMkLst>
          <pc:docMk/>
          <pc:sldMk cId="1742558282" sldId="280"/>
        </pc:sldMkLst>
        <pc:spChg chg="mod">
          <ac:chgData name="Leon Raedts" userId="8ef9fd56-3364-4036-a042-a46379d4a34a" providerId="ADAL" clId="{33D5630D-0892-409D-9A0B-6BB79FB84D96}" dt="2020-03-20T08:22:13.181" v="3821" actId="6549"/>
          <ac:spMkLst>
            <pc:docMk/>
            <pc:sldMk cId="1742558282" sldId="280"/>
            <ac:spMk id="2" creationId="{00000000-0000-0000-0000-000000000000}"/>
          </ac:spMkLst>
        </pc:spChg>
      </pc:sldChg>
      <pc:sldChg chg="modNotesTx">
        <pc:chgData name="Leon Raedts" userId="8ef9fd56-3364-4036-a042-a46379d4a34a" providerId="ADAL" clId="{33D5630D-0892-409D-9A0B-6BB79FB84D96}" dt="2020-03-22T09:14:10.973" v="4198" actId="20577"/>
        <pc:sldMkLst>
          <pc:docMk/>
          <pc:sldMk cId="4261618696"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38F9C-6134-49C0-9C18-1FAEE0CFE382}" type="datetimeFigureOut">
              <a:rPr lang="nl-NL" smtClean="0"/>
              <a:t>22-3-2020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BBD21-5B77-4164-BFAC-85E5ED9381A2}" type="slidenum">
              <a:rPr lang="nl-NL" smtClean="0"/>
              <a:t>‹nr.›</a:t>
            </a:fld>
            <a:endParaRPr lang="nl-NL"/>
          </a:p>
        </p:txBody>
      </p:sp>
    </p:spTree>
    <p:extLst>
      <p:ext uri="{BB962C8B-B14F-4D97-AF65-F5344CB8AC3E}">
        <p14:creationId xmlns:p14="http://schemas.microsoft.com/office/powerpoint/2010/main" val="256012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hoofdstuk 5 bestaat uit een deel voerbehoefte varkens, waar we nu mee beginnen en een deel voerbehoefte koeien.</a:t>
            </a:r>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1</a:t>
            </a:fld>
            <a:endParaRPr lang="nl-NL"/>
          </a:p>
        </p:txBody>
      </p:sp>
    </p:spTree>
    <p:extLst>
      <p:ext uri="{BB962C8B-B14F-4D97-AF65-F5344CB8AC3E}">
        <p14:creationId xmlns:p14="http://schemas.microsoft.com/office/powerpoint/2010/main" val="598040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belangrijk dat een zeug rondom het dekken niet te vet is en ook niet te mager.</a:t>
            </a:r>
          </a:p>
          <a:p>
            <a:r>
              <a:rPr lang="nl-NL" dirty="0"/>
              <a:t>Onder </a:t>
            </a:r>
            <a:r>
              <a:rPr lang="nl-NL" dirty="0" err="1"/>
              <a:t>flushen</a:t>
            </a:r>
            <a:r>
              <a:rPr lang="nl-NL" dirty="0"/>
              <a:t> verstaan we het extra energie(suikers) verstrekken aan de varkens voor het dekken om zo betere bevruchtingsresultaten te krijgen.</a:t>
            </a:r>
          </a:p>
          <a:p>
            <a:endParaRPr lang="nl-NL" dirty="0"/>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10</a:t>
            </a:fld>
            <a:endParaRPr lang="nl-NL"/>
          </a:p>
        </p:txBody>
      </p:sp>
    </p:spTree>
    <p:extLst>
      <p:ext uri="{BB962C8B-B14F-4D97-AF65-F5344CB8AC3E}">
        <p14:creationId xmlns:p14="http://schemas.microsoft.com/office/powerpoint/2010/main" val="4047369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Onderhoudsbehoefte is al eerder uitgelegd. Let op bij de berekeningen. Als je de behoefte aan EW nog om moet rekenen naar kg voer, dan moet je rekening houden met de EW/kg voer.  </a:t>
            </a:r>
          </a:p>
          <a:p>
            <a:endParaRPr lang="nl-NL" dirty="0"/>
          </a:p>
          <a:p>
            <a:r>
              <a:rPr lang="nl-NL" dirty="0"/>
              <a:t>Spekdikte moet je meten om te kijken of varkens niet te vet zijn. Als dat zo is, moet je je voerschema aan gaan passen.</a:t>
            </a:r>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11</a:t>
            </a:fld>
            <a:endParaRPr lang="nl-NL"/>
          </a:p>
        </p:txBody>
      </p:sp>
    </p:spTree>
    <p:extLst>
      <p:ext uri="{BB962C8B-B14F-4D97-AF65-F5344CB8AC3E}">
        <p14:creationId xmlns:p14="http://schemas.microsoft.com/office/powerpoint/2010/main" val="115765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t>In de tabel kunnen jullie aflezen wat de uitgangspunten zijn voor het berekenen van de energiebehoefte van een dragende zeug. Zij heeft voer nodig voor haar eigen onderhoud, om te groeien en om te zorgen voor de groei van de </a:t>
            </a:r>
            <a:r>
              <a:rPr lang="nl-NL" sz="1200" b="1" dirty="0" err="1"/>
              <a:t>baarmoeder,uier</a:t>
            </a:r>
            <a:r>
              <a:rPr lang="nl-NL" sz="1200" b="1" dirty="0"/>
              <a:t> en biggen.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t>Waarom wordt er wel eens visolie gevoerd tijdens de dracht?</a:t>
            </a:r>
            <a:br>
              <a:rPr lang="nl-NL" sz="1200" b="1" dirty="0"/>
            </a:br>
            <a:r>
              <a:rPr lang="nl-NL" sz="1200" dirty="0"/>
              <a:t>Dit verlengt de dracht, waardoor de biggen beter ontwikkelen</a:t>
            </a:r>
            <a:endParaRPr lang="nl-NL" sz="1200" b="1" dirty="0"/>
          </a:p>
          <a:p>
            <a:endParaRPr lang="nl-NL" dirty="0"/>
          </a:p>
        </p:txBody>
      </p:sp>
      <p:sp>
        <p:nvSpPr>
          <p:cNvPr id="4" name="Tijdelijke aanduiding voor dianummer 3"/>
          <p:cNvSpPr>
            <a:spLocks noGrp="1"/>
          </p:cNvSpPr>
          <p:nvPr>
            <p:ph type="sldNum" sz="quarter" idx="10"/>
          </p:nvPr>
        </p:nvSpPr>
        <p:spPr/>
        <p:txBody>
          <a:bodyPr/>
          <a:lstStyle/>
          <a:p>
            <a:fld id="{63BBBD21-5B77-4164-BFAC-85E5ED9381A2}" type="slidenum">
              <a:rPr lang="nl-NL" smtClean="0"/>
              <a:t>12</a:t>
            </a:fld>
            <a:endParaRPr lang="nl-NL"/>
          </a:p>
        </p:txBody>
      </p:sp>
    </p:spTree>
    <p:extLst>
      <p:ext uri="{BB962C8B-B14F-4D97-AF65-F5344CB8AC3E}">
        <p14:creationId xmlns:p14="http://schemas.microsoft.com/office/powerpoint/2010/main" val="2881262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dia spreekt voor zich.</a:t>
            </a:r>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13</a:t>
            </a:fld>
            <a:endParaRPr lang="nl-NL"/>
          </a:p>
        </p:txBody>
      </p:sp>
    </p:spTree>
    <p:extLst>
      <p:ext uri="{BB962C8B-B14F-4D97-AF65-F5344CB8AC3E}">
        <p14:creationId xmlns:p14="http://schemas.microsoft.com/office/powerpoint/2010/main" val="3413018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zeug ervaart veel stress rondom werpen</a:t>
            </a:r>
            <a:r>
              <a:rPr lang="nl-NL" baseline="0" dirty="0"/>
              <a:t> </a:t>
            </a:r>
            <a:r>
              <a:rPr lang="nl-NL" baseline="0" dirty="0">
                <a:sym typeface="Wingdings" panose="05000000000000000000" pitchFamily="2" charset="2"/>
              </a:rPr>
              <a:t> verandering van huisvesting en voerschema.  </a:t>
            </a:r>
            <a:br>
              <a:rPr lang="nl-NL" baseline="0" dirty="0">
                <a:sym typeface="Wingdings" panose="05000000000000000000" pitchFamily="2" charset="2"/>
              </a:rPr>
            </a:br>
            <a:r>
              <a:rPr lang="nl-NL" baseline="0" dirty="0">
                <a:sym typeface="Wingdings" panose="05000000000000000000" pitchFamily="2" charset="2"/>
              </a:rPr>
              <a:t>De hormoonhuishouding en de stofwisseling veranderen, waardoor de zeug minder eetlust heeft</a:t>
            </a:r>
          </a:p>
          <a:p>
            <a:r>
              <a:rPr lang="nl-NL" baseline="0" dirty="0">
                <a:sym typeface="Wingdings" panose="05000000000000000000" pitchFamily="2" charset="2"/>
              </a:rPr>
              <a:t>Ook al zouden zeugen in lactatie onbeperkt voer krijgen, meer dan 6 tot 8 kilo kan ze echter niet op. </a:t>
            </a:r>
          </a:p>
          <a:p>
            <a:endParaRPr lang="nl-NL" baseline="0" dirty="0">
              <a:sym typeface="Wingdings" panose="05000000000000000000" pitchFamily="2" charset="2"/>
            </a:endParaRPr>
          </a:p>
          <a:p>
            <a:r>
              <a:rPr lang="nl-NL" baseline="0" dirty="0">
                <a:sym typeface="Wingdings" panose="05000000000000000000" pitchFamily="2" charset="2"/>
              </a:rPr>
              <a:t>Slechte eetlust  Staltemperatuur hoger dan 22 gr (hittestress), te goede conditie, te snelle verhoging van voergift na werpen, onvoldoende drinken, ziekte/koorts, onsmakelijk voer, uierontsteking</a:t>
            </a:r>
          </a:p>
          <a:p>
            <a:endParaRPr lang="nl-NL" baseline="0" dirty="0">
              <a:sym typeface="Wingdings" panose="05000000000000000000" pitchFamily="2" charset="2"/>
            </a:endParaRPr>
          </a:p>
          <a:p>
            <a:r>
              <a:rPr lang="nl-NL" baseline="0" dirty="0">
                <a:sym typeface="Wingdings" panose="05000000000000000000" pitchFamily="2" charset="2"/>
              </a:rPr>
              <a:t>Waterbehoefte  Een big drinkt 1 liter  een zeug met 12 biggen heeft alleen al voor de productie 12 liter nodig  nippel moet dus als 2,5 liter per minuut geven</a:t>
            </a:r>
          </a:p>
          <a:p>
            <a:endParaRPr lang="nl-NL" baseline="0" dirty="0">
              <a:sym typeface="Wingdings" panose="05000000000000000000" pitchFamily="2" charset="2"/>
            </a:endParaRPr>
          </a:p>
          <a:p>
            <a:endParaRPr lang="nl-NL" baseline="0" dirty="0">
              <a:sym typeface="Wingdings" panose="05000000000000000000" pitchFamily="2" charset="2"/>
            </a:endParaRPr>
          </a:p>
          <a:p>
            <a:endParaRPr lang="nl-NL" baseline="0" dirty="0">
              <a:sym typeface="Wingdings" panose="05000000000000000000" pitchFamily="2" charset="2"/>
            </a:endParaRPr>
          </a:p>
          <a:p>
            <a:br>
              <a:rPr lang="nl-NL" baseline="0" dirty="0">
                <a:sym typeface="Wingdings" panose="05000000000000000000" pitchFamily="2" charset="2"/>
              </a:rPr>
            </a:br>
            <a:endParaRPr lang="nl-NL" dirty="0"/>
          </a:p>
        </p:txBody>
      </p:sp>
      <p:sp>
        <p:nvSpPr>
          <p:cNvPr id="4" name="Tijdelijke aanduiding voor dianummer 3"/>
          <p:cNvSpPr>
            <a:spLocks noGrp="1"/>
          </p:cNvSpPr>
          <p:nvPr>
            <p:ph type="sldNum" sz="quarter" idx="10"/>
          </p:nvPr>
        </p:nvSpPr>
        <p:spPr/>
        <p:txBody>
          <a:bodyPr/>
          <a:lstStyle/>
          <a:p>
            <a:fld id="{63BBBD21-5B77-4164-BFAC-85E5ED9381A2}" type="slidenum">
              <a:rPr lang="nl-NL" smtClean="0"/>
              <a:t>14</a:t>
            </a:fld>
            <a:endParaRPr lang="nl-NL"/>
          </a:p>
        </p:txBody>
      </p:sp>
    </p:spTree>
    <p:extLst>
      <p:ext uri="{BB962C8B-B14F-4D97-AF65-F5344CB8AC3E}">
        <p14:creationId xmlns:p14="http://schemas.microsoft.com/office/powerpoint/2010/main" val="2125543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grafiek laat duidelijk zien dat hoe hoger de staltemperatuur, des te lager de voeropname van  de zeug. </a:t>
            </a:r>
          </a:p>
        </p:txBody>
      </p:sp>
      <p:sp>
        <p:nvSpPr>
          <p:cNvPr id="4" name="Tijdelijke aanduiding voor dianummer 3"/>
          <p:cNvSpPr>
            <a:spLocks noGrp="1"/>
          </p:cNvSpPr>
          <p:nvPr>
            <p:ph type="sldNum" sz="quarter" idx="10"/>
          </p:nvPr>
        </p:nvSpPr>
        <p:spPr/>
        <p:txBody>
          <a:bodyPr/>
          <a:lstStyle/>
          <a:p>
            <a:fld id="{63BBBD21-5B77-4164-BFAC-85E5ED9381A2}" type="slidenum">
              <a:rPr lang="nl-NL" smtClean="0"/>
              <a:t>15</a:t>
            </a:fld>
            <a:endParaRPr lang="nl-NL"/>
          </a:p>
        </p:txBody>
      </p:sp>
    </p:spTree>
    <p:extLst>
      <p:ext uri="{BB962C8B-B14F-4D97-AF65-F5344CB8AC3E}">
        <p14:creationId xmlns:p14="http://schemas.microsoft.com/office/powerpoint/2010/main" val="1559154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Zoals je kunt zien wordt er in de dracht ander voer (drachtvoer)  gebruikt dan het kraamhok (</a:t>
            </a:r>
            <a:r>
              <a:rPr lang="nl-NL" dirty="0" err="1"/>
              <a:t>lactovoer</a:t>
            </a:r>
            <a:r>
              <a:rPr lang="nl-NL" dirty="0"/>
              <a:t>).</a:t>
            </a:r>
          </a:p>
          <a:p>
            <a:r>
              <a:rPr lang="nl-NL" dirty="0"/>
              <a:t>De overgang van</a:t>
            </a:r>
            <a:r>
              <a:rPr lang="nl-NL" baseline="0" dirty="0"/>
              <a:t> drachtvoer en </a:t>
            </a:r>
            <a:r>
              <a:rPr lang="nl-NL" baseline="0" dirty="0" err="1"/>
              <a:t>lactovoer</a:t>
            </a:r>
            <a:r>
              <a:rPr lang="nl-NL" baseline="0" dirty="0"/>
              <a:t> moet geleidelijk aan gaan. </a:t>
            </a:r>
          </a:p>
          <a:p>
            <a:r>
              <a:rPr lang="nl-NL" baseline="0" dirty="0"/>
              <a:t>Dit kun je optimaal doen door speciaal werpvoer te gebruiken tijdens de overgang </a:t>
            </a:r>
          </a:p>
          <a:p>
            <a:endParaRPr lang="nl-NL" baseline="0" dirty="0"/>
          </a:p>
          <a:p>
            <a:r>
              <a:rPr lang="nl-NL" baseline="0" dirty="0"/>
              <a:t>De zeug mag namelijk niet verstoppen tijdens de kraamtijd. </a:t>
            </a:r>
          </a:p>
          <a:p>
            <a:endParaRPr lang="nl-NL" baseline="0" dirty="0"/>
          </a:p>
          <a:p>
            <a:r>
              <a:rPr lang="nl-NL" baseline="0" dirty="0"/>
              <a:t>In de tabel is een schema met geadviseerde energiegiften tijdens de kraamperiode.</a:t>
            </a:r>
          </a:p>
          <a:p>
            <a:r>
              <a:rPr lang="nl-NL" baseline="0" dirty="0"/>
              <a:t>Een big groeit per dag gemiddeld 230 gram.    </a:t>
            </a:r>
          </a:p>
          <a:p>
            <a:r>
              <a:rPr lang="nl-NL" baseline="0" dirty="0"/>
              <a:t>1EW is ongeveer 1 kg voer</a:t>
            </a:r>
            <a:endParaRPr lang="nl-NL" dirty="0"/>
          </a:p>
        </p:txBody>
      </p:sp>
      <p:sp>
        <p:nvSpPr>
          <p:cNvPr id="4" name="Tijdelijke aanduiding voor dianummer 3"/>
          <p:cNvSpPr>
            <a:spLocks noGrp="1"/>
          </p:cNvSpPr>
          <p:nvPr>
            <p:ph type="sldNum" sz="quarter" idx="10"/>
          </p:nvPr>
        </p:nvSpPr>
        <p:spPr/>
        <p:txBody>
          <a:bodyPr/>
          <a:lstStyle/>
          <a:p>
            <a:fld id="{63BBBD21-5B77-4164-BFAC-85E5ED9381A2}" type="slidenum">
              <a:rPr lang="nl-NL" smtClean="0"/>
              <a:t>16</a:t>
            </a:fld>
            <a:endParaRPr lang="nl-NL"/>
          </a:p>
        </p:txBody>
      </p:sp>
    </p:spTree>
    <p:extLst>
      <p:ext uri="{BB962C8B-B14F-4D97-AF65-F5344CB8AC3E}">
        <p14:creationId xmlns:p14="http://schemas.microsoft.com/office/powerpoint/2010/main" val="1772022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zeug krijgt de helft van de hoeveelheid voer, om haar</a:t>
            </a:r>
            <a:r>
              <a:rPr lang="nl-NL" baseline="0" dirty="0"/>
              <a:t> droog te zetten </a:t>
            </a:r>
          </a:p>
          <a:p>
            <a:endParaRPr lang="nl-NL" baseline="0" dirty="0"/>
          </a:p>
          <a:p>
            <a:r>
              <a:rPr lang="nl-NL" baseline="0" dirty="0" err="1"/>
              <a:t>Flushen</a:t>
            </a:r>
            <a:r>
              <a:rPr lang="nl-NL" baseline="0" dirty="0"/>
              <a:t> was dus het toedienen van extra energie om een betere bronst en een grotere toom biggen te krijgen.</a:t>
            </a:r>
            <a:endParaRPr lang="nl-NL" dirty="0"/>
          </a:p>
        </p:txBody>
      </p:sp>
      <p:sp>
        <p:nvSpPr>
          <p:cNvPr id="4" name="Tijdelijke aanduiding voor dianummer 3"/>
          <p:cNvSpPr>
            <a:spLocks noGrp="1"/>
          </p:cNvSpPr>
          <p:nvPr>
            <p:ph type="sldNum" sz="quarter" idx="10"/>
          </p:nvPr>
        </p:nvSpPr>
        <p:spPr/>
        <p:txBody>
          <a:bodyPr/>
          <a:lstStyle/>
          <a:p>
            <a:fld id="{63BBBD21-5B77-4164-BFAC-85E5ED9381A2}" type="slidenum">
              <a:rPr lang="nl-NL" smtClean="0"/>
              <a:t>17</a:t>
            </a:fld>
            <a:endParaRPr lang="nl-NL"/>
          </a:p>
        </p:txBody>
      </p:sp>
    </p:spTree>
    <p:extLst>
      <p:ext uri="{BB962C8B-B14F-4D97-AF65-F5344CB8AC3E}">
        <p14:creationId xmlns:p14="http://schemas.microsoft.com/office/powerpoint/2010/main" val="966123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dia met tekst spreekt voor zich. Bekijk de filmpjes.</a:t>
            </a:r>
          </a:p>
        </p:txBody>
      </p:sp>
      <p:sp>
        <p:nvSpPr>
          <p:cNvPr id="4" name="Tijdelijke aanduiding voor dianummer 3"/>
          <p:cNvSpPr>
            <a:spLocks noGrp="1"/>
          </p:cNvSpPr>
          <p:nvPr>
            <p:ph type="sldNum" sz="quarter" idx="10"/>
          </p:nvPr>
        </p:nvSpPr>
        <p:spPr/>
        <p:txBody>
          <a:bodyPr/>
          <a:lstStyle/>
          <a:p>
            <a:fld id="{63BBBD21-5B77-4164-BFAC-85E5ED9381A2}" type="slidenum">
              <a:rPr lang="nl-NL" smtClean="0"/>
              <a:t>18</a:t>
            </a:fld>
            <a:endParaRPr lang="nl-NL"/>
          </a:p>
        </p:txBody>
      </p:sp>
    </p:spTree>
    <p:extLst>
      <p:ext uri="{BB962C8B-B14F-4D97-AF65-F5344CB8AC3E}">
        <p14:creationId xmlns:p14="http://schemas.microsoft.com/office/powerpoint/2010/main" val="3042857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t>
            </a:r>
            <a:r>
              <a:rPr lang="nl-NL" dirty="0" err="1"/>
              <a:t>voerbehoefteberkening</a:t>
            </a:r>
            <a:r>
              <a:rPr lang="nl-NL" dirty="0"/>
              <a:t> van een zeug met biggen.</a:t>
            </a:r>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19</a:t>
            </a:fld>
            <a:endParaRPr lang="nl-NL"/>
          </a:p>
        </p:txBody>
      </p:sp>
    </p:spTree>
    <p:extLst>
      <p:ext uri="{BB962C8B-B14F-4D97-AF65-F5344CB8AC3E}">
        <p14:creationId xmlns:p14="http://schemas.microsoft.com/office/powerpoint/2010/main" val="10759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begrippen zullen jullie gedurende deze presentatie tegen gaan komen.</a:t>
            </a:r>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2</a:t>
            </a:fld>
            <a:endParaRPr lang="nl-NL"/>
          </a:p>
        </p:txBody>
      </p:sp>
    </p:spTree>
    <p:extLst>
      <p:ext uri="{BB962C8B-B14F-4D97-AF65-F5344CB8AC3E}">
        <p14:creationId xmlns:p14="http://schemas.microsoft.com/office/powerpoint/2010/main" val="69334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Spreekt voor zich</a:t>
            </a:r>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20</a:t>
            </a:fld>
            <a:endParaRPr lang="nl-NL"/>
          </a:p>
        </p:txBody>
      </p:sp>
    </p:spTree>
    <p:extLst>
      <p:ext uri="{BB962C8B-B14F-4D97-AF65-F5344CB8AC3E}">
        <p14:creationId xmlns:p14="http://schemas.microsoft.com/office/powerpoint/2010/main" val="975613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Spreekt voor zich</a:t>
            </a:r>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21</a:t>
            </a:fld>
            <a:endParaRPr lang="nl-NL"/>
          </a:p>
        </p:txBody>
      </p:sp>
    </p:spTree>
    <p:extLst>
      <p:ext uri="{BB962C8B-B14F-4D97-AF65-F5344CB8AC3E}">
        <p14:creationId xmlns:p14="http://schemas.microsoft.com/office/powerpoint/2010/main" val="415610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te kunnen groeien hebben varkens naast energie en eiwit ook de mineralen clacium en fosfor nodig.</a:t>
            </a:r>
          </a:p>
          <a:p>
            <a:r>
              <a:rPr lang="nl-NL" dirty="0"/>
              <a:t>Voeropnamecapaciteit is de hoeveelheid voer dat een varken, op een bepaalde leeftijd en met een bepaald gewicht, op kan nemen. </a:t>
            </a:r>
          </a:p>
          <a:p>
            <a:r>
              <a:rPr lang="nl-NL" dirty="0"/>
              <a:t>De onderhoudsbehoefte is de hoeveelheid voer om zich te kunnen onderhouden, dus niet om te groeien. De onderhoudsbehoefte kun je berekenen door 1% van het lichaamsgewicht te nemen.</a:t>
            </a:r>
          </a:p>
          <a:p>
            <a:endParaRPr lang="nl-NL" dirty="0"/>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3</a:t>
            </a:fld>
            <a:endParaRPr lang="nl-NL"/>
          </a:p>
        </p:txBody>
      </p:sp>
    </p:spTree>
    <p:extLst>
      <p:ext uri="{BB962C8B-B14F-4D97-AF65-F5344CB8AC3E}">
        <p14:creationId xmlns:p14="http://schemas.microsoft.com/office/powerpoint/2010/main" val="4255278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 tabel staan de energienormen voor </a:t>
            </a:r>
            <a:r>
              <a:rPr lang="nl-NL" dirty="0" err="1"/>
              <a:t>dekberen</a:t>
            </a:r>
            <a:r>
              <a:rPr lang="nl-NL" dirty="0"/>
              <a:t>. Deze energie (uitgedrukt in EW= energiewaarde) hebben ze in totaal nodig. Dus voor onderhoud en groei.</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Als een beer ouder wordt, gaat hij steeds minder hard groeien. Als hij uitgegroeid is, heeft hij alleen nog maar voer voor zijn onderhoud nodig.</a:t>
            </a:r>
          </a:p>
          <a:p>
            <a:r>
              <a:rPr lang="nl-NL" dirty="0"/>
              <a:t>Omdat een beer harder groeit heeft hij meer voer nodig dan een </a:t>
            </a:r>
            <a:r>
              <a:rPr lang="nl-NL" dirty="0" err="1"/>
              <a:t>opfokgelt</a:t>
            </a:r>
            <a:r>
              <a:rPr lang="nl-NL" dirty="0"/>
              <a:t>.</a:t>
            </a:r>
          </a:p>
          <a:p>
            <a:r>
              <a:rPr lang="nl-NL" dirty="0"/>
              <a:t>Calcium en fosfor hebben ze als mineraal hard nodig om te kunnen groeien.</a:t>
            </a:r>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4</a:t>
            </a:fld>
            <a:endParaRPr lang="nl-NL"/>
          </a:p>
        </p:txBody>
      </p:sp>
    </p:spTree>
    <p:extLst>
      <p:ext uri="{BB962C8B-B14F-4D97-AF65-F5344CB8AC3E}">
        <p14:creationId xmlns:p14="http://schemas.microsoft.com/office/powerpoint/2010/main" val="39350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grafiek kunnen jullie zijn dat een (opfok)beer harder groeit dan een(opfok) zeug</a:t>
            </a:r>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5</a:t>
            </a:fld>
            <a:endParaRPr lang="nl-NL"/>
          </a:p>
        </p:txBody>
      </p:sp>
    </p:spTree>
    <p:extLst>
      <p:ext uri="{BB962C8B-B14F-4D97-AF65-F5344CB8AC3E}">
        <p14:creationId xmlns:p14="http://schemas.microsoft.com/office/powerpoint/2010/main" val="3101118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grafiek zie je dat een varken op ongeveer 10 weken (na de speendip) harder groeit dan dat hij vlees aanzet. Dat betekent dat het varken dan vet aan gaat zetten.</a:t>
            </a:r>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6</a:t>
            </a:fld>
            <a:endParaRPr lang="nl-NL"/>
          </a:p>
        </p:txBody>
      </p:sp>
    </p:spTree>
    <p:extLst>
      <p:ext uri="{BB962C8B-B14F-4D97-AF65-F5344CB8AC3E}">
        <p14:creationId xmlns:p14="http://schemas.microsoft.com/office/powerpoint/2010/main" val="3741584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grafiek laat zien dat de totale groei bestaat uit as (anorganische stof=mineralen), eiwit(vlees), vet en water.</a:t>
            </a:r>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7</a:t>
            </a:fld>
            <a:endParaRPr lang="nl-NL"/>
          </a:p>
        </p:txBody>
      </p:sp>
    </p:spTree>
    <p:extLst>
      <p:ext uri="{BB962C8B-B14F-4D97-AF65-F5344CB8AC3E}">
        <p14:creationId xmlns:p14="http://schemas.microsoft.com/office/powerpoint/2010/main" val="3508693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Omdat 1 gram vet net zoveel energie kost dan 1 gram eiwit,  is het veel duurder om 400 gram spek te produceren dan 400 gram vlees. </a:t>
            </a:r>
          </a:p>
          <a:p>
            <a:r>
              <a:rPr lang="nl-NL" dirty="0"/>
              <a:t>Je kunt het ook anders stellen. Vlees bevat veel meer water (75%) </a:t>
            </a:r>
            <a:r>
              <a:rPr lang="nl-NL"/>
              <a:t>dan spek(10%)</a:t>
            </a:r>
          </a:p>
          <a:p>
            <a:r>
              <a:rPr lang="nl-NL" dirty="0"/>
              <a:t>Dus als je varkens te vet zijn, heeft dat extra veel voer gekost.</a:t>
            </a:r>
          </a:p>
          <a:p>
            <a:endParaRPr lang="nl-NL" dirty="0"/>
          </a:p>
          <a:p>
            <a:r>
              <a:rPr lang="nl-NL" dirty="0"/>
              <a:t>Het begrip voederconversie moeten jullie goed kennen en er ook goed mee kunnen rekenen.</a:t>
            </a:r>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8</a:t>
            </a:fld>
            <a:endParaRPr lang="nl-NL"/>
          </a:p>
        </p:txBody>
      </p:sp>
    </p:spTree>
    <p:extLst>
      <p:ext uri="{BB962C8B-B14F-4D97-AF65-F5344CB8AC3E}">
        <p14:creationId xmlns:p14="http://schemas.microsoft.com/office/powerpoint/2010/main" val="2229586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Fasevoedering: Precies het voer krijgen dat ze nodig hebben in de groeifase</a:t>
            </a:r>
            <a:r>
              <a:rPr lang="nl-NL" baseline="0" dirty="0"/>
              <a:t> waar ze dan in zitten.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Tweefasevoedering</a:t>
            </a:r>
            <a:r>
              <a:rPr lang="nl-NL" baseline="0" dirty="0"/>
              <a:t> : </a:t>
            </a:r>
            <a:r>
              <a:rPr lang="nl-NL" dirty="0"/>
              <a:t>varkens tot ongeveer 45 kg startvoer en daarna vleesvarkensvoer. Twee fasen is dat je twee verschillende voersoorten voert aan het varken.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Driefasevoedering</a:t>
            </a:r>
            <a:r>
              <a:rPr lang="nl-NL" dirty="0"/>
              <a:t>:  eerst startvoer dan van 45 tot 70 kg een groei of tussenvoer en op het eind eindvoer</a:t>
            </a: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err="1"/>
              <a:t>Multifasevoedering</a:t>
            </a:r>
            <a:r>
              <a:rPr lang="nl-NL" baseline="0" dirty="0"/>
              <a:t>:  word niet drie keer de samenstelling van het voer aangepast, maar tijdens heel de mestperiode.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Brijvoer:  een mengsel van water en allerlei voedermiddelen. Bijv. restproducten van menselijke producten. Verschillende brijvoer producten zijn  </a:t>
            </a:r>
            <a:r>
              <a:rPr lang="nl-NL" baseline="0" dirty="0" err="1"/>
              <a:t>aardappelenstoomschillen</a:t>
            </a:r>
            <a:r>
              <a:rPr lang="nl-NL" baseline="0" dirty="0"/>
              <a:t> , kaaswei en bierbostel.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BD705190-EBEB-4E7B-8207-984171AC12D1}" type="slidenum">
              <a:rPr lang="nl-NL" smtClean="0"/>
              <a:t>9</a:t>
            </a:fld>
            <a:endParaRPr lang="nl-NL"/>
          </a:p>
        </p:txBody>
      </p:sp>
    </p:spTree>
    <p:extLst>
      <p:ext uri="{BB962C8B-B14F-4D97-AF65-F5344CB8AC3E}">
        <p14:creationId xmlns:p14="http://schemas.microsoft.com/office/powerpoint/2010/main" val="3010175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2BDCA9D-CA0D-4779-B575-1AB2EFFA7775}" type="datetimeFigureOut">
              <a:rPr lang="nl-NL" smtClean="0"/>
              <a:t>22-3-2020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61A97DB-8FB9-4DCB-9896-2DADB053C034}" type="slidenum">
              <a:rPr lang="nl-NL" smtClean="0"/>
              <a:t>‹nr.›</a:t>
            </a:fld>
            <a:endParaRPr lang="nl-NL"/>
          </a:p>
        </p:txBody>
      </p:sp>
    </p:spTree>
    <p:extLst>
      <p:ext uri="{BB962C8B-B14F-4D97-AF65-F5344CB8AC3E}">
        <p14:creationId xmlns:p14="http://schemas.microsoft.com/office/powerpoint/2010/main" val="1978468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2BDCA9D-CA0D-4779-B575-1AB2EFFA7775}" type="datetimeFigureOut">
              <a:rPr lang="nl-NL" smtClean="0"/>
              <a:t>22-3-2020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61A97DB-8FB9-4DCB-9896-2DADB053C034}" type="slidenum">
              <a:rPr lang="nl-NL" smtClean="0"/>
              <a:t>‹nr.›</a:t>
            </a:fld>
            <a:endParaRPr lang="nl-NL"/>
          </a:p>
        </p:txBody>
      </p:sp>
    </p:spTree>
    <p:extLst>
      <p:ext uri="{BB962C8B-B14F-4D97-AF65-F5344CB8AC3E}">
        <p14:creationId xmlns:p14="http://schemas.microsoft.com/office/powerpoint/2010/main" val="343017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r">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2BDCA9D-CA0D-4779-B575-1AB2EFFA7775}" type="datetimeFigureOut">
              <a:rPr lang="nl-NL" smtClean="0"/>
              <a:t>22-3-2020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61A97DB-8FB9-4DCB-9896-2DADB053C034}" type="slidenum">
              <a:rPr lang="nl-NL" smtClean="0"/>
              <a:t>‹nr.›</a:t>
            </a:fld>
            <a:endParaRPr lang="nl-NL"/>
          </a:p>
        </p:txBody>
      </p:sp>
    </p:spTree>
    <p:extLst>
      <p:ext uri="{BB962C8B-B14F-4D97-AF65-F5344CB8AC3E}">
        <p14:creationId xmlns:p14="http://schemas.microsoft.com/office/powerpoint/2010/main" val="75850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2BDCA9D-CA0D-4779-B575-1AB2EFFA7775}" type="datetimeFigureOut">
              <a:rPr lang="nl-NL" smtClean="0"/>
              <a:t>22-3-2020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61A97DB-8FB9-4DCB-9896-2DADB053C034}" type="slidenum">
              <a:rPr lang="nl-NL" smtClean="0"/>
              <a:t>‹nr.›</a:t>
            </a:fld>
            <a:endParaRPr lang="nl-NL"/>
          </a:p>
        </p:txBody>
      </p:sp>
    </p:spTree>
    <p:extLst>
      <p:ext uri="{BB962C8B-B14F-4D97-AF65-F5344CB8AC3E}">
        <p14:creationId xmlns:p14="http://schemas.microsoft.com/office/powerpoint/2010/main" val="867087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2BDCA9D-CA0D-4779-B575-1AB2EFFA7775}" type="datetimeFigureOut">
              <a:rPr lang="nl-NL" smtClean="0"/>
              <a:t>22-3-2020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61A97DB-8FB9-4DCB-9896-2DADB053C034}" type="slidenum">
              <a:rPr lang="nl-NL" smtClean="0"/>
              <a:t>‹nr.›</a:t>
            </a:fld>
            <a:endParaRPr lang="nl-NL"/>
          </a:p>
        </p:txBody>
      </p:sp>
    </p:spTree>
    <p:extLst>
      <p:ext uri="{BB962C8B-B14F-4D97-AF65-F5344CB8AC3E}">
        <p14:creationId xmlns:p14="http://schemas.microsoft.com/office/powerpoint/2010/main" val="3302869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2BDCA9D-CA0D-4779-B575-1AB2EFFA7775}" type="datetimeFigureOut">
              <a:rPr lang="nl-NL" smtClean="0"/>
              <a:t>22-3-2020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61A97DB-8FB9-4DCB-9896-2DADB053C034}" type="slidenum">
              <a:rPr lang="nl-NL" smtClean="0"/>
              <a:t>‹nr.›</a:t>
            </a:fld>
            <a:endParaRPr lang="nl-NL"/>
          </a:p>
        </p:txBody>
      </p:sp>
    </p:spTree>
    <p:extLst>
      <p:ext uri="{BB962C8B-B14F-4D97-AF65-F5344CB8AC3E}">
        <p14:creationId xmlns:p14="http://schemas.microsoft.com/office/powerpoint/2010/main" val="3600672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2BDCA9D-CA0D-4779-B575-1AB2EFFA7775}" type="datetimeFigureOut">
              <a:rPr lang="nl-NL" smtClean="0"/>
              <a:t>22-3-2020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61A97DB-8FB9-4DCB-9896-2DADB053C034}" type="slidenum">
              <a:rPr lang="nl-NL" smtClean="0"/>
              <a:t>‹nr.›</a:t>
            </a:fld>
            <a:endParaRPr lang="nl-NL"/>
          </a:p>
        </p:txBody>
      </p:sp>
    </p:spTree>
    <p:extLst>
      <p:ext uri="{BB962C8B-B14F-4D97-AF65-F5344CB8AC3E}">
        <p14:creationId xmlns:p14="http://schemas.microsoft.com/office/powerpoint/2010/main" val="409098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2BDCA9D-CA0D-4779-B575-1AB2EFFA7775}" type="datetimeFigureOut">
              <a:rPr lang="nl-NL" smtClean="0"/>
              <a:t>22-3-2020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61A97DB-8FB9-4DCB-9896-2DADB053C034}" type="slidenum">
              <a:rPr lang="nl-NL" smtClean="0"/>
              <a:t>‹nr.›</a:t>
            </a:fld>
            <a:endParaRPr lang="nl-NL"/>
          </a:p>
        </p:txBody>
      </p:sp>
    </p:spTree>
    <p:extLst>
      <p:ext uri="{BB962C8B-B14F-4D97-AF65-F5344CB8AC3E}">
        <p14:creationId xmlns:p14="http://schemas.microsoft.com/office/powerpoint/2010/main" val="1426733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2BDCA9D-CA0D-4779-B575-1AB2EFFA7775}" type="datetimeFigureOut">
              <a:rPr lang="nl-NL" smtClean="0"/>
              <a:t>22-3-2020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61A97DB-8FB9-4DCB-9896-2DADB053C034}" type="slidenum">
              <a:rPr lang="nl-NL" smtClean="0"/>
              <a:t>‹nr.›</a:t>
            </a:fld>
            <a:endParaRPr lang="nl-NL"/>
          </a:p>
        </p:txBody>
      </p:sp>
    </p:spTree>
    <p:extLst>
      <p:ext uri="{BB962C8B-B14F-4D97-AF65-F5344CB8AC3E}">
        <p14:creationId xmlns:p14="http://schemas.microsoft.com/office/powerpoint/2010/main" val="407735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2BDCA9D-CA0D-4779-B575-1AB2EFFA7775}" type="datetimeFigureOut">
              <a:rPr lang="nl-NL" smtClean="0"/>
              <a:t>22-3-2020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61A97DB-8FB9-4DCB-9896-2DADB053C034}" type="slidenum">
              <a:rPr lang="nl-NL" smtClean="0"/>
              <a:t>‹nr.›</a:t>
            </a:fld>
            <a:endParaRPr lang="nl-NL"/>
          </a:p>
        </p:txBody>
      </p:sp>
    </p:spTree>
    <p:extLst>
      <p:ext uri="{BB962C8B-B14F-4D97-AF65-F5344CB8AC3E}">
        <p14:creationId xmlns:p14="http://schemas.microsoft.com/office/powerpoint/2010/main" val="84173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DCA9D-CA0D-4779-B575-1AB2EFFA7775}" type="datetimeFigureOut">
              <a:rPr lang="nl-NL" smtClean="0"/>
              <a:t>22-3-2020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A97DB-8FB9-4DCB-9896-2DADB053C034}" type="slidenum">
              <a:rPr lang="nl-NL" smtClean="0"/>
              <a:t>‹nr.›</a:t>
            </a:fld>
            <a:endParaRPr lang="nl-NL"/>
          </a:p>
        </p:txBody>
      </p:sp>
      <p:pic>
        <p:nvPicPr>
          <p:cNvPr id="8" name="Afbeelding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686"/>
            <a:ext cx="12192000" cy="6856629"/>
          </a:xfrm>
          <a:prstGeom prst="rect">
            <a:avLst/>
          </a:prstGeom>
        </p:spPr>
      </p:pic>
    </p:spTree>
    <p:extLst>
      <p:ext uri="{BB962C8B-B14F-4D97-AF65-F5344CB8AC3E}">
        <p14:creationId xmlns:p14="http://schemas.microsoft.com/office/powerpoint/2010/main" val="1569197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o2Atzw_DfP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youtube.com/watch?v=B0X0o--VswI&amp;t=9s" TargetMode="External"/><Relationship Id="rId5" Type="http://schemas.openxmlformats.org/officeDocument/2006/relationships/hyperlink" Target="https://www.youtube.com/watch?v=3oxBZEW6IT0"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888" y="1099503"/>
            <a:ext cx="9315450" cy="52387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el 1"/>
          <p:cNvSpPr>
            <a:spLocks noGrp="1"/>
          </p:cNvSpPr>
          <p:nvPr>
            <p:ph type="ctrTitle"/>
          </p:nvPr>
        </p:nvSpPr>
        <p:spPr>
          <a:xfrm>
            <a:off x="1010194" y="92620"/>
            <a:ext cx="10363200" cy="1470025"/>
          </a:xfrm>
        </p:spPr>
        <p:txBody>
          <a:bodyPr>
            <a:normAutofit/>
          </a:bodyPr>
          <a:lstStyle/>
          <a:p>
            <a:r>
              <a:rPr lang="nl-NL" sz="4000" dirty="0"/>
              <a:t>Voerbehoefte Varkens</a:t>
            </a:r>
          </a:p>
        </p:txBody>
      </p:sp>
      <p:sp>
        <p:nvSpPr>
          <p:cNvPr id="3" name="Ondertitel 2"/>
          <p:cNvSpPr>
            <a:spLocks noGrp="1"/>
          </p:cNvSpPr>
          <p:nvPr>
            <p:ph type="subTitle" idx="1"/>
          </p:nvPr>
        </p:nvSpPr>
        <p:spPr>
          <a:xfrm>
            <a:off x="2769326" y="1099503"/>
            <a:ext cx="8534400" cy="1752600"/>
          </a:xfrm>
        </p:spPr>
        <p:txBody>
          <a:bodyPr/>
          <a:lstStyle/>
          <a:p>
            <a:r>
              <a:rPr lang="nl-NL" dirty="0"/>
              <a:t>IBS voeren van het dier  (VE3141)</a:t>
            </a:r>
          </a:p>
        </p:txBody>
      </p:sp>
    </p:spTree>
    <p:extLst>
      <p:ext uri="{BB962C8B-B14F-4D97-AF65-F5344CB8AC3E}">
        <p14:creationId xmlns:p14="http://schemas.microsoft.com/office/powerpoint/2010/main" val="3603507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Voeren rondom dekken</a:t>
            </a:r>
          </a:p>
        </p:txBody>
      </p:sp>
      <p:sp>
        <p:nvSpPr>
          <p:cNvPr id="3" name="Tijdelijke aanduiding voor inhoud 2"/>
          <p:cNvSpPr>
            <a:spLocks noGrp="1"/>
          </p:cNvSpPr>
          <p:nvPr>
            <p:ph idx="1"/>
          </p:nvPr>
        </p:nvSpPr>
        <p:spPr/>
        <p:txBody>
          <a:bodyPr>
            <a:normAutofit/>
          </a:bodyPr>
          <a:lstStyle/>
          <a:p>
            <a:pPr marL="0" indent="0">
              <a:buNone/>
            </a:pPr>
            <a:r>
              <a:rPr lang="nl-NL" sz="2000" b="1" dirty="0"/>
              <a:t>Voeren op conditie</a:t>
            </a:r>
          </a:p>
          <a:p>
            <a:pPr marL="0" indent="0">
              <a:buNone/>
            </a:pPr>
            <a:r>
              <a:rPr lang="nl-NL" sz="2000" dirty="0"/>
              <a:t>Te vet </a:t>
            </a:r>
            <a:r>
              <a:rPr lang="nl-NL" sz="2000" dirty="0">
                <a:sym typeface="Wingdings" panose="05000000000000000000" pitchFamily="2" charset="2"/>
              </a:rPr>
              <a:t> problemen bij; inseminatie, embryonale sterfte, toomgrootte, ect. </a:t>
            </a:r>
          </a:p>
          <a:p>
            <a:pPr marL="0" indent="0">
              <a:buNone/>
            </a:pPr>
            <a:r>
              <a:rPr lang="nl-NL" sz="2000" dirty="0">
                <a:sym typeface="Wingdings" panose="05000000000000000000" pitchFamily="2" charset="2"/>
              </a:rPr>
              <a:t>Te mager  Ontwikkeling (eigen en vruchten)</a:t>
            </a:r>
          </a:p>
          <a:p>
            <a:pPr marL="0" indent="0">
              <a:buNone/>
            </a:pPr>
            <a:endParaRPr lang="nl-NL" sz="2000" dirty="0">
              <a:sym typeface="Wingdings" panose="05000000000000000000" pitchFamily="2" charset="2"/>
            </a:endParaRPr>
          </a:p>
          <a:p>
            <a:pPr marL="0" indent="0">
              <a:buNone/>
            </a:pPr>
            <a:r>
              <a:rPr lang="nl-NL" sz="2000" b="1" u="sng" dirty="0" err="1">
                <a:sym typeface="Wingdings" panose="05000000000000000000" pitchFamily="2" charset="2"/>
              </a:rPr>
              <a:t>Flushen</a:t>
            </a:r>
            <a:endParaRPr lang="nl-NL" sz="2000" b="1" u="sng" dirty="0">
              <a:sym typeface="Wingdings" panose="05000000000000000000" pitchFamily="2" charset="2"/>
            </a:endParaRPr>
          </a:p>
          <a:p>
            <a:pPr marL="0" indent="0">
              <a:buNone/>
            </a:pPr>
            <a:r>
              <a:rPr lang="nl-NL" sz="2000" dirty="0">
                <a:sym typeface="Wingdings" panose="05000000000000000000" pitchFamily="2" charset="2"/>
              </a:rPr>
              <a:t>10 tot 14 dagen voor het dekken 0,5 tot 1 kg extra voeren. (suikers)</a:t>
            </a:r>
          </a:p>
          <a:p>
            <a:pPr marL="0" indent="0">
              <a:buNone/>
            </a:pPr>
            <a:r>
              <a:rPr lang="nl-NL" sz="2000" dirty="0">
                <a:sym typeface="Wingdings" panose="05000000000000000000" pitchFamily="2" charset="2"/>
              </a:rPr>
              <a:t>- Voergift meteen na dekken weer verlagen</a:t>
            </a:r>
            <a:endParaRPr lang="nl-NL" sz="2000" dirty="0"/>
          </a:p>
          <a:p>
            <a:endParaRPr lang="nl-NL" sz="2000" dirty="0"/>
          </a:p>
        </p:txBody>
      </p:sp>
      <p:pic>
        <p:nvPicPr>
          <p:cNvPr id="4" name="Afbeelding 3"/>
          <p:cNvPicPr>
            <a:picLocks noChangeAspect="1"/>
          </p:cNvPicPr>
          <p:nvPr/>
        </p:nvPicPr>
        <p:blipFill>
          <a:blip r:embed="rId3"/>
          <a:stretch>
            <a:fillRect/>
          </a:stretch>
        </p:blipFill>
        <p:spPr>
          <a:xfrm>
            <a:off x="8003177" y="4004619"/>
            <a:ext cx="3953147" cy="2621108"/>
          </a:xfrm>
          <a:prstGeom prst="rect">
            <a:avLst/>
          </a:prstGeom>
          <a:ln w="38100">
            <a:solidFill>
              <a:srgbClr val="CCCC00"/>
            </a:solidFill>
          </a:ln>
        </p:spPr>
      </p:pic>
    </p:spTree>
    <p:extLst>
      <p:ext uri="{BB962C8B-B14F-4D97-AF65-F5344CB8AC3E}">
        <p14:creationId xmlns:p14="http://schemas.microsoft.com/office/powerpoint/2010/main" val="3763796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Voeren van zeugen </a:t>
            </a:r>
          </a:p>
        </p:txBody>
      </p:sp>
      <p:sp>
        <p:nvSpPr>
          <p:cNvPr id="3" name="Tijdelijke aanduiding voor inhoud 2"/>
          <p:cNvSpPr>
            <a:spLocks noGrp="1"/>
          </p:cNvSpPr>
          <p:nvPr>
            <p:ph idx="1"/>
          </p:nvPr>
        </p:nvSpPr>
        <p:spPr>
          <a:xfrm>
            <a:off x="1070240" y="1074833"/>
            <a:ext cx="8846773" cy="4929411"/>
          </a:xfrm>
        </p:spPr>
        <p:txBody>
          <a:bodyPr>
            <a:normAutofit/>
          </a:bodyPr>
          <a:lstStyle/>
          <a:p>
            <a:pPr marL="0" indent="0">
              <a:buNone/>
            </a:pPr>
            <a:r>
              <a:rPr lang="nl-NL" sz="2000" b="1" dirty="0"/>
              <a:t>Onderhoudsbehoefte in EW;</a:t>
            </a:r>
          </a:p>
          <a:p>
            <a:pPr marL="0" indent="0">
              <a:buNone/>
            </a:pPr>
            <a:r>
              <a:rPr lang="nl-NL" sz="2000" i="1" dirty="0"/>
              <a:t>1% van het lichaamsgewicht van de zeug.</a:t>
            </a:r>
            <a:br>
              <a:rPr lang="nl-NL" sz="2000" i="1" dirty="0"/>
            </a:br>
            <a:r>
              <a:rPr lang="nl-NL" sz="1800" i="1" dirty="0"/>
              <a:t>(weegt een zeug 200 kilo, heeft ze 2 kilo voer (van1EW/kg) nodig om in haar onderhoudsbehoefte te voorzien)</a:t>
            </a:r>
          </a:p>
          <a:p>
            <a:pPr marL="0" indent="0">
              <a:buNone/>
            </a:pPr>
            <a:endParaRPr lang="nl-NL" sz="2000" i="1" dirty="0"/>
          </a:p>
          <a:p>
            <a:pPr marL="0" indent="0">
              <a:buNone/>
            </a:pPr>
            <a:r>
              <a:rPr lang="nl-NL" sz="2000" b="1" dirty="0"/>
              <a:t>Spekdikte;</a:t>
            </a:r>
          </a:p>
          <a:p>
            <a:pPr marL="0" indent="0">
              <a:buNone/>
            </a:pPr>
            <a:r>
              <a:rPr lang="nl-NL" sz="2000" dirty="0"/>
              <a:t>Je moet voeren aan de hand van de conditie van de zeug. Dit kun je weten door de spekdikte te meten. </a:t>
            </a:r>
          </a:p>
          <a:p>
            <a:pPr>
              <a:buFontTx/>
              <a:buChar char="-"/>
            </a:pPr>
            <a:r>
              <a:rPr lang="nl-NL" sz="2000" dirty="0"/>
              <a:t>80 dagen dracht  = 16mm </a:t>
            </a:r>
            <a:br>
              <a:rPr lang="nl-NL" sz="2000" dirty="0"/>
            </a:br>
            <a:r>
              <a:rPr lang="nl-NL" sz="1600" i="1" dirty="0"/>
              <a:t>(mag 2 mm afwijken, tussen spenen en werpen niet meer dan 4mm)</a:t>
            </a:r>
          </a:p>
          <a:p>
            <a:pPr>
              <a:buFontTx/>
              <a:buChar char="-"/>
            </a:pPr>
            <a:endParaRPr lang="nl-NL" sz="1600" i="1" dirty="0"/>
          </a:p>
          <a:p>
            <a:pPr marL="0" indent="0">
              <a:buNone/>
            </a:pPr>
            <a:endParaRPr lang="nl-NL" sz="1600" i="1"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7636" y="3836127"/>
            <a:ext cx="4338754" cy="2908662"/>
          </a:xfrm>
          <a:prstGeom prst="rect">
            <a:avLst/>
          </a:prstGeom>
          <a:ln w="28575">
            <a:solidFill>
              <a:srgbClr val="CCCC00"/>
            </a:solidFill>
          </a:ln>
        </p:spPr>
      </p:pic>
    </p:spTree>
    <p:extLst>
      <p:ext uri="{BB962C8B-B14F-4D97-AF65-F5344CB8AC3E}">
        <p14:creationId xmlns:p14="http://schemas.microsoft.com/office/powerpoint/2010/main" val="3209079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Dragende zeug</a:t>
            </a:r>
          </a:p>
        </p:txBody>
      </p:sp>
      <p:sp>
        <p:nvSpPr>
          <p:cNvPr id="3" name="Tijdelijke aanduiding voor inhoud 2"/>
          <p:cNvSpPr>
            <a:spLocks noGrp="1"/>
          </p:cNvSpPr>
          <p:nvPr>
            <p:ph idx="1"/>
          </p:nvPr>
        </p:nvSpPr>
        <p:spPr>
          <a:xfrm>
            <a:off x="6011917" y="1533085"/>
            <a:ext cx="5654566" cy="5169212"/>
          </a:xfrm>
        </p:spPr>
        <p:txBody>
          <a:bodyPr>
            <a:normAutofit/>
          </a:bodyPr>
          <a:lstStyle/>
          <a:p>
            <a:pPr marL="0" indent="0">
              <a:buNone/>
            </a:pPr>
            <a:r>
              <a:rPr lang="nl-NL" sz="2000" dirty="0"/>
              <a:t>Voerbehoefte van een zeug bestaat uit;</a:t>
            </a:r>
          </a:p>
          <a:p>
            <a:pPr>
              <a:buFontTx/>
              <a:buChar char="-"/>
            </a:pPr>
            <a:r>
              <a:rPr lang="nl-NL" sz="2000" dirty="0"/>
              <a:t>Onderhoudsbehoefte</a:t>
            </a:r>
          </a:p>
          <a:p>
            <a:pPr>
              <a:buFontTx/>
              <a:buChar char="-"/>
            </a:pPr>
            <a:r>
              <a:rPr lang="nl-NL" sz="2000" dirty="0"/>
              <a:t>Lichaamsgroei</a:t>
            </a:r>
          </a:p>
          <a:p>
            <a:pPr>
              <a:buFontTx/>
              <a:buChar char="-"/>
            </a:pPr>
            <a:r>
              <a:rPr lang="nl-NL" sz="2000" dirty="0"/>
              <a:t>Groei van de baarmoeder, uier en biggen</a:t>
            </a:r>
          </a:p>
          <a:p>
            <a:pPr>
              <a:buFontTx/>
              <a:buChar char="-"/>
            </a:pPr>
            <a:endParaRPr lang="nl-NL" sz="2000" dirty="0"/>
          </a:p>
          <a:p>
            <a:pPr marL="0" indent="0">
              <a:buNone/>
            </a:pPr>
            <a:r>
              <a:rPr lang="nl-NL" sz="2000" dirty="0"/>
              <a:t>Voeding van de zeug tijdens de dracht heeft invloed op de uniformiteit van de biggen. </a:t>
            </a:r>
          </a:p>
          <a:p>
            <a:pPr marL="0" indent="0">
              <a:buNone/>
            </a:pPr>
            <a:endParaRPr lang="nl-NL" sz="2000" dirty="0"/>
          </a:p>
          <a:p>
            <a:pPr marL="0" indent="0">
              <a:buNone/>
            </a:pPr>
            <a:endParaRPr lang="nl-NL" sz="2000" b="1" dirty="0"/>
          </a:p>
          <a:p>
            <a:pPr marL="0" indent="0">
              <a:buNone/>
            </a:pPr>
            <a:endParaRPr lang="nl-NL" sz="2000" b="1" dirty="0"/>
          </a:p>
          <a:p>
            <a:pPr marL="0" indent="0" algn="r">
              <a:buNone/>
            </a:pPr>
            <a:r>
              <a:rPr lang="nl-NL" sz="2000" b="1" dirty="0"/>
              <a:t>Waarom wordt er wel eens visolie gevoerd tijdens de dracht?</a:t>
            </a:r>
            <a:br>
              <a:rPr lang="nl-NL" sz="2000" b="1" dirty="0"/>
            </a:br>
            <a:endParaRPr lang="nl-NL" sz="2000" b="1" dirty="0"/>
          </a:p>
        </p:txBody>
      </p:sp>
      <p:pic>
        <p:nvPicPr>
          <p:cNvPr id="4" name="Afbeelding 3"/>
          <p:cNvPicPr>
            <a:picLocks noChangeAspect="1"/>
          </p:cNvPicPr>
          <p:nvPr/>
        </p:nvPicPr>
        <p:blipFill rotWithShape="1">
          <a:blip r:embed="rId3"/>
          <a:srcRect l="74107" t="43352" r="14250" b="28111"/>
          <a:stretch/>
        </p:blipFill>
        <p:spPr>
          <a:xfrm>
            <a:off x="197070" y="2135578"/>
            <a:ext cx="5520558" cy="4566719"/>
          </a:xfrm>
          <a:prstGeom prst="rect">
            <a:avLst/>
          </a:prstGeom>
          <a:ln w="19050">
            <a:solidFill>
              <a:srgbClr val="CCCC00"/>
            </a:solidFill>
          </a:ln>
        </p:spPr>
      </p:pic>
    </p:spTree>
    <p:extLst>
      <p:ext uri="{BB962C8B-B14F-4D97-AF65-F5344CB8AC3E}">
        <p14:creationId xmlns:p14="http://schemas.microsoft.com/office/powerpoint/2010/main" val="212849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Voeren tijdens de dracht </a:t>
            </a:r>
          </a:p>
        </p:txBody>
      </p:sp>
      <p:sp>
        <p:nvSpPr>
          <p:cNvPr id="3" name="Tijdelijke aanduiding voor inhoud 2"/>
          <p:cNvSpPr>
            <a:spLocks noGrp="1"/>
          </p:cNvSpPr>
          <p:nvPr>
            <p:ph idx="1"/>
          </p:nvPr>
        </p:nvSpPr>
        <p:spPr>
          <a:xfrm>
            <a:off x="1019503" y="1491043"/>
            <a:ext cx="10668000" cy="957868"/>
          </a:xfrm>
        </p:spPr>
        <p:txBody>
          <a:bodyPr/>
          <a:lstStyle/>
          <a:p>
            <a:pPr marL="0" indent="0">
              <a:buNone/>
            </a:pPr>
            <a:r>
              <a:rPr lang="nl-NL" i="1" dirty="0"/>
              <a:t>Op welke factoren moet je letten tijdens de dracht, m.b.t. voeren?</a:t>
            </a:r>
          </a:p>
        </p:txBody>
      </p:sp>
      <p:sp>
        <p:nvSpPr>
          <p:cNvPr id="4" name="Tekstvak 3"/>
          <p:cNvSpPr txBox="1"/>
          <p:nvPr/>
        </p:nvSpPr>
        <p:spPr>
          <a:xfrm>
            <a:off x="1313794" y="2668889"/>
            <a:ext cx="6411310" cy="1938992"/>
          </a:xfrm>
          <a:prstGeom prst="rect">
            <a:avLst/>
          </a:prstGeom>
          <a:noFill/>
        </p:spPr>
        <p:txBody>
          <a:bodyPr wrap="square" rtlCol="0">
            <a:spAutoFit/>
          </a:bodyPr>
          <a:lstStyle/>
          <a:p>
            <a:pPr marL="457200" indent="-457200">
              <a:buFont typeface="+mj-lt"/>
              <a:buAutoNum type="arabicPeriod"/>
            </a:pPr>
            <a:r>
              <a:rPr lang="nl-NL" sz="2400" dirty="0">
                <a:latin typeface="Arial" panose="020B0604020202020204" pitchFamily="34" charset="0"/>
                <a:cs typeface="Arial" panose="020B0604020202020204" pitchFamily="34" charset="0"/>
              </a:rPr>
              <a:t>Conditieverlies</a:t>
            </a:r>
          </a:p>
          <a:p>
            <a:pPr marL="457200" indent="-457200">
              <a:buFont typeface="+mj-lt"/>
              <a:buAutoNum type="arabicPeriod"/>
            </a:pPr>
            <a:r>
              <a:rPr lang="nl-NL" sz="2400" dirty="0">
                <a:latin typeface="Arial" panose="020B0604020202020204" pitchFamily="34" charset="0"/>
                <a:cs typeface="Arial" panose="020B0604020202020204" pitchFamily="34" charset="0"/>
              </a:rPr>
              <a:t>Groei van de zeug </a:t>
            </a:r>
          </a:p>
          <a:p>
            <a:pPr marL="457200" indent="-457200">
              <a:buFont typeface="+mj-lt"/>
              <a:buAutoNum type="arabicPeriod"/>
            </a:pPr>
            <a:r>
              <a:rPr lang="nl-NL" sz="2400" dirty="0">
                <a:latin typeface="Arial" panose="020B0604020202020204" pitchFamily="34" charset="0"/>
                <a:cs typeface="Arial" panose="020B0604020202020204" pitchFamily="34" charset="0"/>
              </a:rPr>
              <a:t>Staltemperatuur</a:t>
            </a:r>
          </a:p>
          <a:p>
            <a:pPr marL="457200" indent="-457200">
              <a:buFont typeface="+mj-lt"/>
              <a:buAutoNum type="arabicPeriod"/>
            </a:pPr>
            <a:r>
              <a:rPr lang="nl-NL" sz="2400" dirty="0">
                <a:latin typeface="Arial" panose="020B0604020202020204" pitchFamily="34" charset="0"/>
                <a:cs typeface="Arial" panose="020B0604020202020204" pitchFamily="34" charset="0"/>
              </a:rPr>
              <a:t>Te laag geboorte gewicht van de biggen</a:t>
            </a:r>
          </a:p>
          <a:p>
            <a:pPr marL="457200" indent="-457200">
              <a:buFont typeface="+mj-lt"/>
              <a:buAutoNum type="arabicPeriod"/>
            </a:pPr>
            <a:r>
              <a:rPr lang="nl-NL" sz="2400" dirty="0">
                <a:latin typeface="Arial" panose="020B0604020202020204" pitchFamily="34" charset="0"/>
                <a:cs typeface="Arial" panose="020B0604020202020204" pitchFamily="34" charset="0"/>
              </a:rPr>
              <a:t>Te vette zeug</a:t>
            </a:r>
          </a:p>
        </p:txBody>
      </p:sp>
      <p:pic>
        <p:nvPicPr>
          <p:cNvPr id="5" name="Afbeelding 4"/>
          <p:cNvPicPr>
            <a:picLocks noChangeAspect="1"/>
          </p:cNvPicPr>
          <p:nvPr/>
        </p:nvPicPr>
        <p:blipFill>
          <a:blip r:embed="rId3"/>
          <a:stretch>
            <a:fillRect/>
          </a:stretch>
        </p:blipFill>
        <p:spPr>
          <a:xfrm>
            <a:off x="7408348" y="2668889"/>
            <a:ext cx="4574890" cy="3036583"/>
          </a:xfrm>
          <a:prstGeom prst="rect">
            <a:avLst/>
          </a:prstGeom>
          <a:ln w="28575">
            <a:solidFill>
              <a:srgbClr val="CCCC00"/>
            </a:solidFill>
          </a:ln>
        </p:spPr>
      </p:pic>
    </p:spTree>
    <p:extLst>
      <p:ext uri="{BB962C8B-B14F-4D97-AF65-F5344CB8AC3E}">
        <p14:creationId xmlns:p14="http://schemas.microsoft.com/office/powerpoint/2010/main" val="276610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Voeren rondom werpen</a:t>
            </a:r>
          </a:p>
        </p:txBody>
      </p:sp>
      <p:sp>
        <p:nvSpPr>
          <p:cNvPr id="3" name="Tijdelijke aanduiding voor inhoud 2"/>
          <p:cNvSpPr>
            <a:spLocks noGrp="1"/>
          </p:cNvSpPr>
          <p:nvPr>
            <p:ph idx="1"/>
          </p:nvPr>
        </p:nvSpPr>
        <p:spPr>
          <a:xfrm>
            <a:off x="2124953" y="1385939"/>
            <a:ext cx="9175531" cy="4929411"/>
          </a:xfrm>
        </p:spPr>
        <p:txBody>
          <a:bodyPr>
            <a:normAutofit/>
          </a:bodyPr>
          <a:lstStyle/>
          <a:p>
            <a:pPr marL="0" indent="0" algn="ctr">
              <a:buNone/>
            </a:pPr>
            <a:r>
              <a:rPr lang="nl-NL" sz="2400" dirty="0"/>
              <a:t>‘’</a:t>
            </a:r>
            <a:r>
              <a:rPr lang="nl-NL" sz="2400" i="1" dirty="0"/>
              <a:t>De zeug mag niet meer dan 3 tot 5mm </a:t>
            </a:r>
            <a:r>
              <a:rPr lang="nl-NL" sz="2400" i="1" dirty="0" err="1"/>
              <a:t>rugspek</a:t>
            </a:r>
            <a:r>
              <a:rPr lang="nl-NL" sz="2400" i="1" dirty="0"/>
              <a:t> verliezen’’</a:t>
            </a:r>
            <a:r>
              <a:rPr lang="nl-NL" sz="2400" dirty="0"/>
              <a:t> </a:t>
            </a:r>
            <a:br>
              <a:rPr lang="nl-NL" sz="2400" dirty="0"/>
            </a:br>
            <a:br>
              <a:rPr lang="nl-NL" sz="2400" dirty="0"/>
            </a:br>
            <a:br>
              <a:rPr lang="nl-NL" sz="2400" dirty="0"/>
            </a:br>
            <a:r>
              <a:rPr lang="nl-NL" sz="2400" dirty="0"/>
              <a:t>1. Rondom werpen ervaart de zeug veel stress. </a:t>
            </a:r>
            <a:r>
              <a:rPr lang="nl-NL" sz="2400" b="1" dirty="0"/>
              <a:t>Hoe komt dit?</a:t>
            </a:r>
            <a:endParaRPr lang="nl-NL" sz="2400" b="1" i="1" dirty="0"/>
          </a:p>
          <a:p>
            <a:pPr marL="0" indent="0" algn="ctr">
              <a:buNone/>
            </a:pPr>
            <a:endParaRPr lang="nl-NL" sz="2400" dirty="0"/>
          </a:p>
          <a:p>
            <a:pPr marL="0" indent="0" algn="ctr">
              <a:buNone/>
            </a:pPr>
            <a:r>
              <a:rPr lang="nl-NL" sz="2400" dirty="0"/>
              <a:t>2. Een te lage voeropname kan nadelen hebben voor de biggen en de zeug zelf; </a:t>
            </a:r>
            <a:r>
              <a:rPr lang="nl-NL" sz="2400" b="1" dirty="0"/>
              <a:t>Benoem wat een slechte eetlust kan veroorzaken.</a:t>
            </a:r>
          </a:p>
          <a:p>
            <a:pPr marL="0" indent="0" algn="ctr">
              <a:buNone/>
            </a:pPr>
            <a:endParaRPr lang="nl-NL" sz="2400" b="1" dirty="0"/>
          </a:p>
          <a:p>
            <a:pPr marL="0" indent="0" algn="ctr">
              <a:buNone/>
            </a:pPr>
            <a:r>
              <a:rPr lang="nl-NL" sz="2400" dirty="0"/>
              <a:t>3. Wat is de waterbehoefte van een zeug tijdens de kraamtijd?</a:t>
            </a:r>
          </a:p>
          <a:p>
            <a:pPr marL="0" indent="0" algn="ctr">
              <a:buNone/>
            </a:pPr>
            <a:endParaRPr lang="nl-NL" sz="2400" b="1" dirty="0"/>
          </a:p>
          <a:p>
            <a:pPr marL="0" indent="0" algn="ctr">
              <a:buNone/>
            </a:pPr>
            <a:endParaRPr lang="nl-NL" sz="2400" dirty="0"/>
          </a:p>
        </p:txBody>
      </p:sp>
    </p:spTree>
    <p:extLst>
      <p:ext uri="{BB962C8B-B14F-4D97-AF65-F5344CB8AC3E}">
        <p14:creationId xmlns:p14="http://schemas.microsoft.com/office/powerpoint/2010/main" val="3556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350781" y="1301162"/>
            <a:ext cx="11616929" cy="4595141"/>
          </a:xfrm>
          <a:prstGeom prst="rect">
            <a:avLst/>
          </a:prstGeom>
          <a:ln w="19050">
            <a:solidFill>
              <a:srgbClr val="CCCC00"/>
            </a:solidFill>
          </a:ln>
        </p:spPr>
      </p:pic>
    </p:spTree>
    <p:extLst>
      <p:ext uri="{BB962C8B-B14F-4D97-AF65-F5344CB8AC3E}">
        <p14:creationId xmlns:p14="http://schemas.microsoft.com/office/powerpoint/2010/main" val="624520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Soorten voer</a:t>
            </a:r>
          </a:p>
        </p:txBody>
      </p:sp>
      <p:sp>
        <p:nvSpPr>
          <p:cNvPr id="3" name="Tijdelijke aanduiding voor inhoud 2"/>
          <p:cNvSpPr>
            <a:spLocks noGrp="1"/>
          </p:cNvSpPr>
          <p:nvPr>
            <p:ph idx="1"/>
          </p:nvPr>
        </p:nvSpPr>
        <p:spPr>
          <a:xfrm>
            <a:off x="2639616" y="1060118"/>
            <a:ext cx="8846773" cy="4929411"/>
          </a:xfrm>
        </p:spPr>
        <p:txBody>
          <a:bodyPr>
            <a:normAutofit/>
          </a:bodyPr>
          <a:lstStyle/>
          <a:p>
            <a:pPr marL="0" indent="0" algn="r">
              <a:buNone/>
            </a:pPr>
            <a:r>
              <a:rPr lang="nl-NL" sz="2400" b="1" dirty="0"/>
              <a:t>Drachtvoer;</a:t>
            </a:r>
          </a:p>
          <a:p>
            <a:pPr marL="0" indent="0" algn="r">
              <a:buNone/>
            </a:pPr>
            <a:r>
              <a:rPr lang="nl-NL" sz="2400" dirty="0"/>
              <a:t>Bevat veel vezels, zeugen worden beperkt gevoerd</a:t>
            </a:r>
            <a:br>
              <a:rPr lang="nl-NL" sz="2400" dirty="0"/>
            </a:br>
            <a:r>
              <a:rPr lang="nl-NL" sz="2400" dirty="0"/>
              <a:t> </a:t>
            </a:r>
          </a:p>
          <a:p>
            <a:pPr marL="0" indent="0" algn="r">
              <a:buNone/>
            </a:pPr>
            <a:r>
              <a:rPr lang="nl-NL" sz="2400" b="1" dirty="0" err="1"/>
              <a:t>Lactovoer</a:t>
            </a:r>
            <a:r>
              <a:rPr lang="nl-NL" sz="2400" b="1" dirty="0"/>
              <a:t>;</a:t>
            </a:r>
          </a:p>
          <a:p>
            <a:pPr marL="0" indent="0" algn="r">
              <a:buNone/>
            </a:pPr>
            <a:r>
              <a:rPr lang="nl-NL" sz="2400" dirty="0"/>
              <a:t>Hoger gehalte aan energie, aminozuren en mineralen.</a:t>
            </a:r>
            <a:br>
              <a:rPr lang="nl-NL" sz="2400" dirty="0"/>
            </a:br>
            <a:r>
              <a:rPr lang="nl-NL" sz="2400" dirty="0"/>
              <a:t>Makkelijk verteerbaar. </a:t>
            </a:r>
          </a:p>
          <a:p>
            <a:pPr marL="0" indent="0" algn="r">
              <a:buNone/>
            </a:pPr>
            <a:endParaRPr lang="nl-NL" sz="2400" dirty="0"/>
          </a:p>
          <a:p>
            <a:pPr marL="0" indent="0" algn="r">
              <a:buNone/>
            </a:pPr>
            <a:endParaRPr lang="nl-NL" sz="2400" dirty="0"/>
          </a:p>
        </p:txBody>
      </p:sp>
      <p:pic>
        <p:nvPicPr>
          <p:cNvPr id="4" name="Afbeelding 3"/>
          <p:cNvPicPr>
            <a:picLocks noChangeAspect="1"/>
          </p:cNvPicPr>
          <p:nvPr/>
        </p:nvPicPr>
        <p:blipFill rotWithShape="1">
          <a:blip r:embed="rId3"/>
          <a:srcRect l="74321" t="40688" r="4287" b="28095"/>
          <a:stretch/>
        </p:blipFill>
        <p:spPr>
          <a:xfrm>
            <a:off x="292414" y="3444389"/>
            <a:ext cx="6520542" cy="3211287"/>
          </a:xfrm>
          <a:prstGeom prst="rect">
            <a:avLst/>
          </a:prstGeom>
          <a:ln w="28575">
            <a:solidFill>
              <a:srgbClr val="CCCC00"/>
            </a:solidFill>
          </a:ln>
        </p:spPr>
      </p:pic>
    </p:spTree>
    <p:extLst>
      <p:ext uri="{BB962C8B-B14F-4D97-AF65-F5344CB8AC3E}">
        <p14:creationId xmlns:p14="http://schemas.microsoft.com/office/powerpoint/2010/main" val="2947032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Voeren van spenen tot dekken </a:t>
            </a:r>
          </a:p>
        </p:txBody>
      </p:sp>
      <p:sp>
        <p:nvSpPr>
          <p:cNvPr id="3" name="Tijdelijke aanduiding voor inhoud 2"/>
          <p:cNvSpPr>
            <a:spLocks noGrp="1"/>
          </p:cNvSpPr>
          <p:nvPr>
            <p:ph idx="1"/>
          </p:nvPr>
        </p:nvSpPr>
        <p:spPr>
          <a:xfrm>
            <a:off x="835118" y="1928589"/>
            <a:ext cx="8846773" cy="4929411"/>
          </a:xfrm>
        </p:spPr>
        <p:txBody>
          <a:bodyPr>
            <a:normAutofit/>
          </a:bodyPr>
          <a:lstStyle/>
          <a:p>
            <a:pPr marL="0" indent="0">
              <a:buNone/>
            </a:pPr>
            <a:endParaRPr lang="nl-NL" sz="2400" dirty="0"/>
          </a:p>
          <a:p>
            <a:pPr marL="0" indent="0">
              <a:buNone/>
            </a:pPr>
            <a:r>
              <a:rPr lang="nl-NL" sz="2400" dirty="0"/>
              <a:t>Stap 1: Droogzetten van de zeug</a:t>
            </a:r>
          </a:p>
          <a:p>
            <a:pPr marL="0" indent="0">
              <a:buNone/>
            </a:pPr>
            <a:br>
              <a:rPr lang="nl-NL" sz="2400" dirty="0"/>
            </a:br>
            <a:r>
              <a:rPr lang="nl-NL" sz="2400" dirty="0"/>
              <a:t>Stap 2: Flushing </a:t>
            </a:r>
          </a:p>
          <a:p>
            <a:pPr>
              <a:buFontTx/>
              <a:buChar char="-"/>
            </a:pPr>
            <a:r>
              <a:rPr lang="nl-NL" sz="2400" dirty="0"/>
              <a:t>max. 10 dagen 3,5 EW per dag </a:t>
            </a:r>
          </a:p>
          <a:p>
            <a:pPr>
              <a:buFontTx/>
              <a:buChar char="-"/>
            </a:pPr>
            <a:r>
              <a:rPr lang="nl-NL" sz="2400" dirty="0"/>
              <a:t>Het opwekken van de bronst, eisprong</a:t>
            </a:r>
          </a:p>
          <a:p>
            <a:pPr>
              <a:buFontTx/>
              <a:buChar char="-"/>
            </a:pPr>
            <a:r>
              <a:rPr lang="nl-NL" sz="2400" dirty="0"/>
              <a:t>Voorkomen van embryonale sterfte</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910" y="2339621"/>
            <a:ext cx="4939862" cy="2778672"/>
          </a:xfrm>
          <a:prstGeom prst="rect">
            <a:avLst/>
          </a:prstGeom>
          <a:ln w="28575">
            <a:solidFill>
              <a:srgbClr val="CCCC00"/>
            </a:solidFill>
          </a:ln>
        </p:spPr>
      </p:pic>
    </p:spTree>
    <p:extLst>
      <p:ext uri="{BB962C8B-B14F-4D97-AF65-F5344CB8AC3E}">
        <p14:creationId xmlns:p14="http://schemas.microsoft.com/office/powerpoint/2010/main" val="382573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Biest en melk</a:t>
            </a:r>
          </a:p>
        </p:txBody>
      </p:sp>
      <p:sp>
        <p:nvSpPr>
          <p:cNvPr id="3" name="Tijdelijke aanduiding voor inhoud 2"/>
          <p:cNvSpPr>
            <a:spLocks noGrp="1"/>
          </p:cNvSpPr>
          <p:nvPr>
            <p:ph idx="1"/>
          </p:nvPr>
        </p:nvSpPr>
        <p:spPr>
          <a:xfrm>
            <a:off x="8110609" y="4808164"/>
            <a:ext cx="3475987" cy="873785"/>
          </a:xfrm>
        </p:spPr>
        <p:txBody>
          <a:bodyPr>
            <a:normAutofit/>
          </a:bodyPr>
          <a:lstStyle/>
          <a:p>
            <a:pPr marL="0" indent="0">
              <a:buNone/>
            </a:pPr>
            <a:r>
              <a:rPr lang="nl-NL" sz="2400" dirty="0">
                <a:hlinkClick r:id="rId3"/>
              </a:rPr>
              <a:t>Biest voor elke big</a:t>
            </a:r>
            <a:endParaRPr lang="nl-NL" sz="2400" dirty="0"/>
          </a:p>
        </p:txBody>
      </p:sp>
      <p:pic>
        <p:nvPicPr>
          <p:cNvPr id="5" name="Afbeelding 4"/>
          <p:cNvPicPr>
            <a:picLocks noChangeAspect="1"/>
          </p:cNvPicPr>
          <p:nvPr/>
        </p:nvPicPr>
        <p:blipFill rotWithShape="1">
          <a:blip r:embed="rId4"/>
          <a:srcRect l="72392" t="48296" r="11786" b="20381"/>
          <a:stretch/>
        </p:blipFill>
        <p:spPr>
          <a:xfrm>
            <a:off x="112987" y="939250"/>
            <a:ext cx="5738643" cy="3834398"/>
          </a:xfrm>
          <a:prstGeom prst="rect">
            <a:avLst/>
          </a:prstGeom>
          <a:ln w="28575">
            <a:solidFill>
              <a:srgbClr val="CCCC00"/>
            </a:solidFill>
          </a:ln>
        </p:spPr>
      </p:pic>
      <p:pic>
        <p:nvPicPr>
          <p:cNvPr id="6" name="Afbeelding 5"/>
          <p:cNvPicPr>
            <a:picLocks noChangeAspect="1"/>
          </p:cNvPicPr>
          <p:nvPr/>
        </p:nvPicPr>
        <p:blipFill rotWithShape="1">
          <a:blip r:embed="rId4"/>
          <a:srcRect l="70000" t="15502" r="10920" b="52752"/>
          <a:stretch/>
        </p:blipFill>
        <p:spPr>
          <a:xfrm>
            <a:off x="6029561" y="1180049"/>
            <a:ext cx="5970681" cy="3352800"/>
          </a:xfrm>
          <a:prstGeom prst="rect">
            <a:avLst/>
          </a:prstGeom>
        </p:spPr>
      </p:pic>
      <p:sp>
        <p:nvSpPr>
          <p:cNvPr id="7" name="Tekstvak 6"/>
          <p:cNvSpPr txBox="1"/>
          <p:nvPr/>
        </p:nvSpPr>
        <p:spPr>
          <a:xfrm>
            <a:off x="8110609" y="5345141"/>
            <a:ext cx="4081391" cy="461665"/>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hlinkClick r:id="rId5"/>
              </a:rPr>
              <a:t>Het bijvoeren van biggen</a:t>
            </a:r>
            <a:endParaRPr lang="nl-NL" sz="2400" dirty="0">
              <a:latin typeface="Arial" panose="020B0604020202020204" pitchFamily="34" charset="0"/>
              <a:cs typeface="Arial" panose="020B0604020202020204" pitchFamily="34" charset="0"/>
            </a:endParaRPr>
          </a:p>
        </p:txBody>
      </p:sp>
      <p:sp>
        <p:nvSpPr>
          <p:cNvPr id="9" name="Tijdelijke aanduiding voor inhoud 2"/>
          <p:cNvSpPr txBox="1">
            <a:spLocks/>
          </p:cNvSpPr>
          <p:nvPr/>
        </p:nvSpPr>
        <p:spPr>
          <a:xfrm>
            <a:off x="8110609" y="5957264"/>
            <a:ext cx="3948952" cy="9263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2400" dirty="0">
                <a:hlinkClick r:id="rId6"/>
              </a:rPr>
              <a:t>Voeren na spenen </a:t>
            </a:r>
            <a:endParaRPr lang="nl-NL" sz="2400" dirty="0"/>
          </a:p>
        </p:txBody>
      </p:sp>
    </p:spTree>
    <p:extLst>
      <p:ext uri="{BB962C8B-B14F-4D97-AF65-F5344CB8AC3E}">
        <p14:creationId xmlns:p14="http://schemas.microsoft.com/office/powerpoint/2010/main" val="2305285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7" y="332656"/>
            <a:ext cx="8838510" cy="648072"/>
          </a:xfrm>
        </p:spPr>
        <p:txBody>
          <a:bodyPr/>
          <a:lstStyle/>
          <a:p>
            <a:r>
              <a:rPr lang="nl-NL" dirty="0"/>
              <a:t>Voerberekening kraamzeugen</a:t>
            </a:r>
          </a:p>
        </p:txBody>
      </p:sp>
      <p:sp>
        <p:nvSpPr>
          <p:cNvPr id="3" name="Tijdelijke aanduiding voor inhoud 2"/>
          <p:cNvSpPr>
            <a:spLocks noGrp="1"/>
          </p:cNvSpPr>
          <p:nvPr>
            <p:ph idx="1"/>
          </p:nvPr>
        </p:nvSpPr>
        <p:spPr/>
        <p:txBody>
          <a:bodyPr/>
          <a:lstStyle/>
          <a:p>
            <a:endParaRPr lang="nl-NL" dirty="0"/>
          </a:p>
          <a:p>
            <a:r>
              <a:rPr lang="nl-NL" dirty="0"/>
              <a:t>Uitgedrukt in Energie waarde (EW)</a:t>
            </a:r>
          </a:p>
          <a:p>
            <a:pPr marL="0" indent="0">
              <a:buNone/>
            </a:pPr>
            <a:r>
              <a:rPr lang="nl-NL" dirty="0"/>
              <a:t>= 1% van het LG + 0,5 EW x aantal biggen. </a:t>
            </a:r>
          </a:p>
          <a:p>
            <a:pPr marL="0" indent="0">
              <a:buNone/>
            </a:pPr>
            <a:endParaRPr lang="nl-NL" dirty="0"/>
          </a:p>
        </p:txBody>
      </p:sp>
    </p:spTree>
    <p:extLst>
      <p:ext uri="{BB962C8B-B14F-4D97-AF65-F5344CB8AC3E}">
        <p14:creationId xmlns:p14="http://schemas.microsoft.com/office/powerpoint/2010/main" val="3961036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BEGRIPPEN</a:t>
            </a:r>
          </a:p>
        </p:txBody>
      </p:sp>
      <p:sp>
        <p:nvSpPr>
          <p:cNvPr id="3" name="Tijdelijke aanduiding voor inhoud 2"/>
          <p:cNvSpPr>
            <a:spLocks noGrp="1"/>
          </p:cNvSpPr>
          <p:nvPr>
            <p:ph idx="1"/>
          </p:nvPr>
        </p:nvSpPr>
        <p:spPr>
          <a:xfrm>
            <a:off x="2996884" y="1188044"/>
            <a:ext cx="8846773" cy="4929411"/>
          </a:xfrm>
        </p:spPr>
        <p:txBody>
          <a:bodyPr>
            <a:normAutofit/>
          </a:bodyPr>
          <a:lstStyle/>
          <a:p>
            <a:r>
              <a:rPr lang="nl-NL" sz="2400" dirty="0"/>
              <a:t>EW</a:t>
            </a:r>
          </a:p>
          <a:p>
            <a:r>
              <a:rPr lang="nl-NL" sz="2400" dirty="0"/>
              <a:t>Conditie</a:t>
            </a:r>
          </a:p>
          <a:p>
            <a:r>
              <a:rPr lang="nl-NL" sz="2400" dirty="0" err="1"/>
              <a:t>Lactovoer</a:t>
            </a:r>
            <a:endParaRPr lang="nl-NL" sz="2400" dirty="0"/>
          </a:p>
          <a:p>
            <a:r>
              <a:rPr lang="nl-NL" sz="2400" dirty="0"/>
              <a:t>Lactatiestadium</a:t>
            </a:r>
          </a:p>
          <a:p>
            <a:r>
              <a:rPr lang="nl-NL" sz="2400" dirty="0" err="1"/>
              <a:t>Meerfasenvoedering</a:t>
            </a:r>
            <a:endParaRPr lang="nl-NL" sz="2400" dirty="0"/>
          </a:p>
          <a:p>
            <a:r>
              <a:rPr lang="nl-NL" sz="2400" dirty="0" err="1"/>
              <a:t>Tweefasenvoedering</a:t>
            </a:r>
            <a:r>
              <a:rPr lang="nl-NL" sz="2400" dirty="0"/>
              <a:t> </a:t>
            </a:r>
          </a:p>
          <a:p>
            <a:r>
              <a:rPr lang="nl-NL" sz="2400" dirty="0"/>
              <a:t>Onderhoudsbehoefte</a:t>
            </a:r>
          </a:p>
          <a:p>
            <a:r>
              <a:rPr lang="nl-NL" sz="2400" dirty="0"/>
              <a:t>Speenvoer</a:t>
            </a:r>
          </a:p>
          <a:p>
            <a:r>
              <a:rPr lang="nl-NL" sz="2400" dirty="0"/>
              <a:t>Voederconversie</a:t>
            </a:r>
          </a:p>
          <a:p>
            <a:r>
              <a:rPr lang="nl-NL" sz="2400" dirty="0"/>
              <a:t>Voeropnamecapaciteit </a:t>
            </a:r>
          </a:p>
          <a:p>
            <a:r>
              <a:rPr lang="nl-NL" sz="2400" dirty="0"/>
              <a:t>Werpvoer</a:t>
            </a:r>
          </a:p>
        </p:txBody>
      </p:sp>
    </p:spTree>
    <p:extLst>
      <p:ext uri="{BB962C8B-B14F-4D97-AF65-F5344CB8AC3E}">
        <p14:creationId xmlns:p14="http://schemas.microsoft.com/office/powerpoint/2010/main" val="4067830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Berekenen: voerbehoefte onderhoud</a:t>
            </a:r>
          </a:p>
        </p:txBody>
      </p:sp>
      <p:sp>
        <p:nvSpPr>
          <p:cNvPr id="3" name="Tijdelijke aanduiding voor inhoud 2"/>
          <p:cNvSpPr>
            <a:spLocks noGrp="1"/>
          </p:cNvSpPr>
          <p:nvPr>
            <p:ph idx="1"/>
          </p:nvPr>
        </p:nvSpPr>
        <p:spPr>
          <a:xfrm>
            <a:off x="1979113" y="1196753"/>
            <a:ext cx="9603288" cy="4929411"/>
          </a:xfrm>
        </p:spPr>
        <p:txBody>
          <a:bodyPr/>
          <a:lstStyle/>
          <a:p>
            <a:pPr marL="0" indent="0">
              <a:buNone/>
            </a:pPr>
            <a:r>
              <a:rPr lang="nl-NL" b="1" dirty="0"/>
              <a:t>Onderhoud voer: </a:t>
            </a:r>
            <a:br>
              <a:rPr lang="nl-NL" dirty="0"/>
            </a:br>
            <a:r>
              <a:rPr lang="nl-NL" dirty="0"/>
              <a:t>1% van de zeug haar lichaamsgewicht</a:t>
            </a:r>
          </a:p>
          <a:p>
            <a:pPr marL="0" indent="0">
              <a:buNone/>
            </a:pPr>
            <a:r>
              <a:rPr lang="nl-NL" dirty="0"/>
              <a:t>Het voer moet dan wel een EW van ca. 1,00 hebben</a:t>
            </a:r>
          </a:p>
          <a:p>
            <a:pPr marL="0" indent="0">
              <a:buNone/>
            </a:pPr>
            <a:endParaRPr lang="nl-NL" dirty="0"/>
          </a:p>
          <a:p>
            <a:pPr marL="0" indent="0">
              <a:buNone/>
            </a:pPr>
            <a:r>
              <a:rPr lang="nl-NL" dirty="0"/>
              <a:t>VB:</a:t>
            </a:r>
          </a:p>
          <a:p>
            <a:pPr marL="0" indent="0">
              <a:buNone/>
            </a:pPr>
            <a:r>
              <a:rPr lang="nl-NL" dirty="0"/>
              <a:t>Een zeug van 200 Kg moet van 1% van 200 = 2 EW</a:t>
            </a:r>
          </a:p>
          <a:p>
            <a:pPr marL="0" indent="0">
              <a:buNone/>
            </a:pPr>
            <a:r>
              <a:rPr lang="nl-NL" dirty="0"/>
              <a:t> per dag aan onderhoud krijgen.</a:t>
            </a:r>
          </a:p>
        </p:txBody>
      </p:sp>
    </p:spTree>
    <p:extLst>
      <p:ext uri="{BB962C8B-B14F-4D97-AF65-F5344CB8AC3E}">
        <p14:creationId xmlns:p14="http://schemas.microsoft.com/office/powerpoint/2010/main" val="1254601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Voerbehoefte berekenen</a:t>
            </a:r>
          </a:p>
        </p:txBody>
      </p:sp>
      <p:sp>
        <p:nvSpPr>
          <p:cNvPr id="3" name="Tijdelijke aanduiding voor inhoud 2"/>
          <p:cNvSpPr>
            <a:spLocks noGrp="1"/>
          </p:cNvSpPr>
          <p:nvPr>
            <p:ph idx="1"/>
          </p:nvPr>
        </p:nvSpPr>
        <p:spPr>
          <a:xfrm>
            <a:off x="2054268" y="1105988"/>
            <a:ext cx="10137732" cy="5582910"/>
          </a:xfrm>
        </p:spPr>
        <p:txBody>
          <a:bodyPr>
            <a:normAutofit/>
          </a:bodyPr>
          <a:lstStyle/>
          <a:p>
            <a:pPr marL="0" indent="0">
              <a:buNone/>
            </a:pPr>
            <a:r>
              <a:rPr lang="nl-NL" sz="2400" i="1" dirty="0"/>
              <a:t>Onderhoud voer </a:t>
            </a:r>
            <a:r>
              <a:rPr lang="nl-NL" sz="2400" b="1" i="1" dirty="0"/>
              <a:t>+</a:t>
            </a:r>
            <a:r>
              <a:rPr lang="nl-NL" sz="2400" i="1" dirty="0"/>
              <a:t> voer voor melkproductie</a:t>
            </a:r>
            <a:r>
              <a:rPr lang="nl-NL" sz="2400" b="1" i="1" dirty="0"/>
              <a:t> = </a:t>
            </a:r>
            <a:r>
              <a:rPr lang="nl-NL" sz="2400" i="1" dirty="0"/>
              <a:t>Voerbehoefte kraamzeug. </a:t>
            </a:r>
          </a:p>
          <a:p>
            <a:pPr marL="0" indent="0">
              <a:buNone/>
            </a:pPr>
            <a:endParaRPr lang="nl-NL" sz="2400" i="1" dirty="0"/>
          </a:p>
          <a:p>
            <a:pPr marL="0" indent="0">
              <a:buNone/>
            </a:pPr>
            <a:r>
              <a:rPr lang="nl-NL" sz="2400" dirty="0"/>
              <a:t>Voor een volledige rantsoen voor een kraamzeug gebruik je de onderstaande formule;</a:t>
            </a:r>
          </a:p>
          <a:p>
            <a:pPr marL="0" indent="0" algn="ctr">
              <a:buNone/>
            </a:pPr>
            <a:r>
              <a:rPr lang="nl-NL" sz="2400" b="1" dirty="0"/>
              <a:t>1% van het LG(lichaamsgewicht) + 0,50 per big = aantal EW</a:t>
            </a:r>
          </a:p>
          <a:p>
            <a:pPr marL="0" indent="0">
              <a:buNone/>
            </a:pPr>
            <a:r>
              <a:rPr lang="nl-NL" sz="2400" i="1" dirty="0"/>
              <a:t>VB:</a:t>
            </a:r>
          </a:p>
          <a:p>
            <a:pPr marL="0" indent="0">
              <a:buNone/>
            </a:pPr>
            <a:r>
              <a:rPr lang="nl-NL" sz="2400" i="1" dirty="0"/>
              <a:t>Een zeug van 200 KG met 10 biggen. </a:t>
            </a:r>
          </a:p>
          <a:p>
            <a:pPr marL="0" indent="0">
              <a:buNone/>
            </a:pPr>
            <a:r>
              <a:rPr lang="nl-NL" sz="2400" i="1" dirty="0"/>
              <a:t>1% van 200 + 0,50 x 10 =  7 EW </a:t>
            </a:r>
            <a:br>
              <a:rPr lang="nl-NL" sz="2400" i="1" dirty="0"/>
            </a:br>
            <a:r>
              <a:rPr lang="nl-NL" sz="2400" i="1" dirty="0"/>
              <a:t>    (2)                    (5)</a:t>
            </a:r>
          </a:p>
          <a:p>
            <a:pPr marL="0" indent="0" algn="ctr">
              <a:buNone/>
            </a:pPr>
            <a:br>
              <a:rPr lang="nl-NL" sz="2400" dirty="0"/>
            </a:br>
            <a:r>
              <a:rPr lang="nl-NL" sz="2400" dirty="0"/>
              <a:t>Wanneer je droogvoer dus 1,00 EW per kilo bevat, </a:t>
            </a:r>
            <a:br>
              <a:rPr lang="nl-NL" sz="2400" dirty="0"/>
            </a:br>
            <a:r>
              <a:rPr lang="nl-NL" sz="2400" dirty="0"/>
              <a:t>zal de zeug 7kg voer op moeten nemen.</a:t>
            </a:r>
          </a:p>
        </p:txBody>
      </p:sp>
    </p:spTree>
    <p:extLst>
      <p:ext uri="{BB962C8B-B14F-4D97-AF65-F5344CB8AC3E}">
        <p14:creationId xmlns:p14="http://schemas.microsoft.com/office/powerpoint/2010/main" val="426161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Opfokzeugen en beren</a:t>
            </a:r>
          </a:p>
        </p:txBody>
      </p:sp>
      <p:sp>
        <p:nvSpPr>
          <p:cNvPr id="3" name="Tijdelijke aanduiding voor inhoud 2"/>
          <p:cNvSpPr>
            <a:spLocks noGrp="1"/>
          </p:cNvSpPr>
          <p:nvPr>
            <p:ph idx="1"/>
          </p:nvPr>
        </p:nvSpPr>
        <p:spPr>
          <a:xfrm>
            <a:off x="2300198" y="1240296"/>
            <a:ext cx="8846773" cy="4929411"/>
          </a:xfrm>
        </p:spPr>
        <p:txBody>
          <a:bodyPr>
            <a:normAutofit/>
          </a:bodyPr>
          <a:lstStyle/>
          <a:p>
            <a:pPr marL="0" indent="0">
              <a:buNone/>
            </a:pPr>
            <a:r>
              <a:rPr lang="nl-NL" sz="2000" dirty="0"/>
              <a:t>Doel van de voeding </a:t>
            </a:r>
            <a:r>
              <a:rPr lang="nl-NL" sz="2000" b="1" dirty="0">
                <a:sym typeface="Wingdings" panose="05000000000000000000" pitchFamily="2" charset="2"/>
              </a:rPr>
              <a:t> </a:t>
            </a:r>
            <a:r>
              <a:rPr lang="nl-NL" sz="2000" b="1" dirty="0"/>
              <a:t> Ontwikkeling </a:t>
            </a:r>
          </a:p>
          <a:p>
            <a:pPr marL="0" indent="0">
              <a:buNone/>
            </a:pPr>
            <a:endParaRPr lang="nl-NL" sz="2000" dirty="0"/>
          </a:p>
          <a:p>
            <a:pPr marL="0" indent="0">
              <a:buNone/>
            </a:pPr>
            <a:r>
              <a:rPr lang="nl-NL" sz="2000" b="1" i="1" dirty="0"/>
              <a:t>Opfokzeugen</a:t>
            </a:r>
            <a:r>
              <a:rPr lang="nl-NL" sz="2000" i="1" dirty="0"/>
              <a:t> moeten goed uitgroeien, maar mogen niet vervetten</a:t>
            </a:r>
          </a:p>
          <a:p>
            <a:pPr marL="0" indent="0">
              <a:buNone/>
            </a:pPr>
            <a:r>
              <a:rPr lang="nl-NL" sz="2000" i="1" dirty="0"/>
              <a:t>Op dag 240 – 260 moeten ze 120 kilo wegen (</a:t>
            </a:r>
            <a:r>
              <a:rPr lang="nl-NL" sz="2000" i="1" dirty="0" err="1"/>
              <a:t>dekrijp</a:t>
            </a:r>
            <a:r>
              <a:rPr lang="nl-NL" sz="2000" i="1" dirty="0"/>
              <a:t>)</a:t>
            </a:r>
          </a:p>
          <a:p>
            <a:pPr>
              <a:buFontTx/>
              <a:buChar char="-"/>
            </a:pPr>
            <a:r>
              <a:rPr lang="nl-NL" sz="2000" dirty="0"/>
              <a:t>Opnemen van calcium en fosfor</a:t>
            </a:r>
          </a:p>
          <a:p>
            <a:pPr>
              <a:buFontTx/>
              <a:buChar char="-"/>
            </a:pPr>
            <a:r>
              <a:rPr lang="nl-NL" sz="2000" dirty="0"/>
              <a:t>Voeropnamecapaciteit</a:t>
            </a:r>
          </a:p>
          <a:p>
            <a:pPr>
              <a:buFontTx/>
              <a:buChar char="-"/>
            </a:pPr>
            <a:r>
              <a:rPr lang="nl-NL" sz="2000" dirty="0"/>
              <a:t>Onderhoudsbehoefte in EW (=1% van het LG </a:t>
            </a:r>
            <a:r>
              <a:rPr lang="nl-NL" sz="1400" b="1" dirty="0">
                <a:solidFill>
                  <a:schemeClr val="bg1">
                    <a:lumMod val="50000"/>
                  </a:schemeClr>
                </a:solidFill>
              </a:rPr>
              <a:t>Lichaamsgewicht</a:t>
            </a:r>
            <a:r>
              <a:rPr lang="nl-NL" sz="2000" dirty="0"/>
              <a:t>)</a:t>
            </a:r>
          </a:p>
          <a:p>
            <a:pPr>
              <a:buFontTx/>
              <a:buChar char="-"/>
            </a:pPr>
            <a:endParaRPr lang="nl-NL" sz="2000" dirty="0"/>
          </a:p>
          <a:p>
            <a:pPr marL="0" indent="0">
              <a:buNone/>
            </a:pPr>
            <a:endParaRPr lang="nl-NL" sz="2000" dirty="0"/>
          </a:p>
          <a:p>
            <a:pPr>
              <a:buFontTx/>
              <a:buChar char="-"/>
            </a:pPr>
            <a:endParaRPr lang="nl-NL" sz="2000" dirty="0"/>
          </a:p>
          <a:p>
            <a:pPr marL="0" indent="0">
              <a:buNone/>
            </a:pPr>
            <a:endParaRPr lang="nl-NL" sz="2000" dirty="0"/>
          </a:p>
          <a:p>
            <a:pPr marL="0" indent="0">
              <a:buNone/>
            </a:pPr>
            <a:endParaRPr lang="nl-NL" sz="2000" i="1" dirty="0"/>
          </a:p>
        </p:txBody>
      </p:sp>
    </p:spTree>
    <p:extLst>
      <p:ext uri="{BB962C8B-B14F-4D97-AF65-F5344CB8AC3E}">
        <p14:creationId xmlns:p14="http://schemas.microsoft.com/office/powerpoint/2010/main" val="3405370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Energie normen voor beren </a:t>
            </a:r>
          </a:p>
        </p:txBody>
      </p:sp>
      <p:sp>
        <p:nvSpPr>
          <p:cNvPr id="3" name="Tijdelijke aanduiding voor inhoud 2"/>
          <p:cNvSpPr>
            <a:spLocks noGrp="1"/>
          </p:cNvSpPr>
          <p:nvPr>
            <p:ph idx="1"/>
          </p:nvPr>
        </p:nvSpPr>
        <p:spPr>
          <a:xfrm>
            <a:off x="1602232" y="1284532"/>
            <a:ext cx="8125242" cy="1650257"/>
          </a:xfrm>
        </p:spPr>
        <p:txBody>
          <a:bodyPr>
            <a:noAutofit/>
          </a:bodyPr>
          <a:lstStyle/>
          <a:p>
            <a:pPr marL="0" indent="0">
              <a:buNone/>
            </a:pPr>
            <a:r>
              <a:rPr lang="nl-NL" sz="2000" dirty="0"/>
              <a:t>Doel van de voerding </a:t>
            </a:r>
            <a:r>
              <a:rPr lang="nl-NL" sz="2000" dirty="0">
                <a:sym typeface="Wingdings" panose="05000000000000000000" pitchFamily="2" charset="2"/>
              </a:rPr>
              <a:t> </a:t>
            </a:r>
            <a:r>
              <a:rPr lang="nl-NL" sz="2000" b="1" dirty="0"/>
              <a:t>Onderhoudsbehoefte en groei</a:t>
            </a:r>
          </a:p>
          <a:p>
            <a:r>
              <a:rPr lang="nl-NL" sz="2000" dirty="0"/>
              <a:t>Hou ouder de beer wordt, hoe lager de energiebehoefte</a:t>
            </a:r>
          </a:p>
          <a:p>
            <a:r>
              <a:rPr lang="nl-NL" sz="2000" dirty="0"/>
              <a:t>Voerbehoefte is 20% hoger dan die van een opfokzeug</a:t>
            </a:r>
          </a:p>
          <a:p>
            <a:endParaRPr lang="nl-NL" sz="2000" dirty="0"/>
          </a:p>
          <a:p>
            <a:r>
              <a:rPr lang="nl-NL" sz="2000" dirty="0"/>
              <a:t>Calcium en fosfor</a:t>
            </a:r>
          </a:p>
        </p:txBody>
      </p:sp>
      <p:pic>
        <p:nvPicPr>
          <p:cNvPr id="5" name="Afbeelding 4"/>
          <p:cNvPicPr>
            <a:picLocks noChangeAspect="1"/>
          </p:cNvPicPr>
          <p:nvPr/>
        </p:nvPicPr>
        <p:blipFill rotWithShape="1">
          <a:blip r:embed="rId3"/>
          <a:srcRect l="74970" t="45207" r="5560" b="33596"/>
          <a:stretch/>
        </p:blipFill>
        <p:spPr>
          <a:xfrm>
            <a:off x="3282986" y="3439583"/>
            <a:ext cx="8040266" cy="2954113"/>
          </a:xfrm>
          <a:prstGeom prst="rect">
            <a:avLst/>
          </a:prstGeom>
        </p:spPr>
      </p:pic>
    </p:spTree>
    <p:extLst>
      <p:ext uri="{BB962C8B-B14F-4D97-AF65-F5344CB8AC3E}">
        <p14:creationId xmlns:p14="http://schemas.microsoft.com/office/powerpoint/2010/main" val="3534639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Groeipatroon Gelten en beren</a:t>
            </a:r>
          </a:p>
        </p:txBody>
      </p:sp>
      <p:pic>
        <p:nvPicPr>
          <p:cNvPr id="4" name="Picture 17086"/>
          <p:cNvPicPr/>
          <p:nvPr/>
        </p:nvPicPr>
        <p:blipFill>
          <a:blip r:embed="rId3"/>
          <a:stretch>
            <a:fillRect/>
          </a:stretch>
        </p:blipFill>
        <p:spPr>
          <a:xfrm>
            <a:off x="3609797" y="1966247"/>
            <a:ext cx="8216441" cy="4891753"/>
          </a:xfrm>
          <a:prstGeom prst="rect">
            <a:avLst/>
          </a:prstGeom>
        </p:spPr>
      </p:pic>
    </p:spTree>
    <p:extLst>
      <p:ext uri="{BB962C8B-B14F-4D97-AF65-F5344CB8AC3E}">
        <p14:creationId xmlns:p14="http://schemas.microsoft.com/office/powerpoint/2010/main" val="256185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Groeisnelheid</a:t>
            </a:r>
          </a:p>
        </p:txBody>
      </p:sp>
      <p:pic>
        <p:nvPicPr>
          <p:cNvPr id="4" name="Picture 2"/>
          <p:cNvPicPr>
            <a:picLocks noChangeAspect="1" noChangeArrowheads="1"/>
          </p:cNvPicPr>
          <p:nvPr/>
        </p:nvPicPr>
        <p:blipFill>
          <a:blip r:embed="rId3" cstate="print"/>
          <a:srcRect/>
          <a:stretch>
            <a:fillRect/>
          </a:stretch>
        </p:blipFill>
        <p:spPr bwMode="auto">
          <a:xfrm>
            <a:off x="3322913" y="2171070"/>
            <a:ext cx="8409251" cy="4229729"/>
          </a:xfrm>
          <a:prstGeom prst="rect">
            <a:avLst/>
          </a:prstGeom>
          <a:noFill/>
          <a:ln w="9525">
            <a:noFill/>
            <a:miter lim="800000"/>
            <a:headEnd/>
            <a:tailEnd/>
          </a:ln>
        </p:spPr>
      </p:pic>
    </p:spTree>
    <p:extLst>
      <p:ext uri="{BB962C8B-B14F-4D97-AF65-F5344CB8AC3E}">
        <p14:creationId xmlns:p14="http://schemas.microsoft.com/office/powerpoint/2010/main" val="519656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Groeisamenstelling </a:t>
            </a:r>
          </a:p>
        </p:txBody>
      </p:sp>
      <p:pic>
        <p:nvPicPr>
          <p:cNvPr id="4" name="Tijdelijke aanduiding voor inhoud 3"/>
          <p:cNvPicPr>
            <a:picLocks noGrp="1" noChangeAspect="1"/>
          </p:cNvPicPr>
          <p:nvPr>
            <p:ph idx="1"/>
          </p:nvPr>
        </p:nvPicPr>
        <p:blipFill>
          <a:blip r:embed="rId3"/>
          <a:stretch>
            <a:fillRect/>
          </a:stretch>
        </p:blipFill>
        <p:spPr>
          <a:xfrm>
            <a:off x="4014042" y="1115089"/>
            <a:ext cx="7862318" cy="5558666"/>
          </a:xfrm>
          <a:prstGeom prst="rect">
            <a:avLst/>
          </a:prstGeom>
        </p:spPr>
      </p:pic>
    </p:spTree>
    <p:extLst>
      <p:ext uri="{BB962C8B-B14F-4D97-AF65-F5344CB8AC3E}">
        <p14:creationId xmlns:p14="http://schemas.microsoft.com/office/powerpoint/2010/main" val="390799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Groeisamenstelling </a:t>
            </a:r>
          </a:p>
        </p:txBody>
      </p:sp>
      <p:sp>
        <p:nvSpPr>
          <p:cNvPr id="3" name="Tijdelijke aanduiding voor inhoud 2"/>
          <p:cNvSpPr>
            <a:spLocks noGrp="1"/>
          </p:cNvSpPr>
          <p:nvPr>
            <p:ph idx="1"/>
          </p:nvPr>
        </p:nvSpPr>
        <p:spPr>
          <a:xfrm>
            <a:off x="2343481" y="1492973"/>
            <a:ext cx="8783084" cy="4849205"/>
          </a:xfrm>
        </p:spPr>
        <p:txBody>
          <a:bodyPr>
            <a:normAutofit/>
          </a:bodyPr>
          <a:lstStyle/>
          <a:p>
            <a:r>
              <a:rPr lang="nl-NL" sz="2400" dirty="0"/>
              <a:t>Spekaanzet kost ongeveer 4x zoveel energie dan Vlees (eiwit)</a:t>
            </a:r>
          </a:p>
          <a:p>
            <a:pPr>
              <a:buFontTx/>
              <a:buChar char="-"/>
            </a:pPr>
            <a:r>
              <a:rPr lang="nl-NL" sz="2400" dirty="0"/>
              <a:t>100 gram eiwit + </a:t>
            </a:r>
            <a:r>
              <a:rPr lang="nl-NL" sz="2400" i="1" dirty="0"/>
              <a:t>300 gram water  </a:t>
            </a:r>
            <a:r>
              <a:rPr lang="nl-NL" sz="2400" dirty="0"/>
              <a:t>= 400 gram vleesgroei</a:t>
            </a:r>
          </a:p>
          <a:p>
            <a:pPr>
              <a:buFontTx/>
              <a:buChar char="-"/>
            </a:pPr>
            <a:r>
              <a:rPr lang="nl-NL" sz="2400" dirty="0"/>
              <a:t>360 gram vet   +   </a:t>
            </a:r>
            <a:r>
              <a:rPr lang="nl-NL" sz="2400" i="1" dirty="0"/>
              <a:t>40 gram water  </a:t>
            </a:r>
            <a:r>
              <a:rPr lang="nl-NL" sz="2400" dirty="0"/>
              <a:t>= 400 gram spek</a:t>
            </a:r>
          </a:p>
          <a:p>
            <a:pPr marL="0" indent="0">
              <a:buNone/>
            </a:pPr>
            <a:endParaRPr lang="nl-NL" sz="2400" dirty="0"/>
          </a:p>
          <a:p>
            <a:r>
              <a:rPr lang="nl-NL" sz="2400" dirty="0"/>
              <a:t>Gewicht van 50Kg </a:t>
            </a:r>
            <a:r>
              <a:rPr lang="nl-NL" sz="2400" dirty="0">
                <a:sym typeface="Wingdings" panose="05000000000000000000" pitchFamily="2" charset="2"/>
              </a:rPr>
              <a:t> Vleesgroei op zijn maximum</a:t>
            </a:r>
          </a:p>
          <a:p>
            <a:r>
              <a:rPr lang="nl-NL" sz="2400" dirty="0">
                <a:sym typeface="Wingdings" panose="05000000000000000000" pitchFamily="2" charset="2"/>
              </a:rPr>
              <a:t> Daarna                   Spek groei neemt toe </a:t>
            </a:r>
          </a:p>
          <a:p>
            <a:endParaRPr lang="nl-NL" sz="2400" dirty="0">
              <a:sym typeface="Wingdings" panose="05000000000000000000" pitchFamily="2" charset="2"/>
            </a:endParaRPr>
          </a:p>
          <a:p>
            <a:pPr marL="0" indent="0">
              <a:buNone/>
            </a:pPr>
            <a:r>
              <a:rPr lang="nl-NL" sz="2400" b="1" dirty="0">
                <a:sym typeface="Wingdings" panose="05000000000000000000" pitchFamily="2" charset="2"/>
              </a:rPr>
              <a:t>Voederconversie = </a:t>
            </a:r>
            <a:br>
              <a:rPr lang="nl-NL" sz="2400" dirty="0">
                <a:sym typeface="Wingdings" panose="05000000000000000000" pitchFamily="2" charset="2"/>
              </a:rPr>
            </a:br>
            <a:r>
              <a:rPr lang="nl-NL" sz="2400" i="1" dirty="0">
                <a:sym typeface="Wingdings" panose="05000000000000000000" pitchFamily="2" charset="2"/>
              </a:rPr>
              <a:t>aantal kilogrammen voer die nodig is voor 1 kg groei </a:t>
            </a:r>
          </a:p>
          <a:p>
            <a:pPr marL="0" indent="0">
              <a:buNone/>
            </a:pPr>
            <a:endParaRPr lang="nl-NL" sz="2400" i="1" dirty="0">
              <a:sym typeface="Wingdings" panose="05000000000000000000" pitchFamily="2" charset="2"/>
            </a:endParaRPr>
          </a:p>
        </p:txBody>
      </p:sp>
    </p:spTree>
    <p:extLst>
      <p:ext uri="{BB962C8B-B14F-4D97-AF65-F5344CB8AC3E}">
        <p14:creationId xmlns:p14="http://schemas.microsoft.com/office/powerpoint/2010/main" val="211894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97271" y="332656"/>
            <a:ext cx="8860565" cy="648072"/>
          </a:xfrm>
        </p:spPr>
        <p:txBody>
          <a:bodyPr>
            <a:noAutofit/>
          </a:bodyPr>
          <a:lstStyle/>
          <a:p>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r>
              <a:rPr lang="nl-NL" b="1" dirty="0"/>
              <a:t>Fasevoedering vleesvarkens </a:t>
            </a: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endParaRPr lang="nl-NL" dirty="0"/>
          </a:p>
        </p:txBody>
      </p:sp>
      <p:sp>
        <p:nvSpPr>
          <p:cNvPr id="4" name="Tijdelijke aanduiding voor inhoud 3"/>
          <p:cNvSpPr>
            <a:spLocks noGrp="1"/>
          </p:cNvSpPr>
          <p:nvPr>
            <p:ph idx="1"/>
          </p:nvPr>
        </p:nvSpPr>
        <p:spPr>
          <a:xfrm>
            <a:off x="3143335" y="1406960"/>
            <a:ext cx="8846773" cy="4929411"/>
          </a:xfrm>
        </p:spPr>
        <p:txBody>
          <a:bodyPr/>
          <a:lstStyle/>
          <a:p>
            <a:r>
              <a:rPr lang="nl-NL" dirty="0"/>
              <a:t>Fasevoedering</a:t>
            </a:r>
          </a:p>
          <a:p>
            <a:r>
              <a:rPr lang="nl-NL" dirty="0" err="1"/>
              <a:t>Tweefasevoedering</a:t>
            </a:r>
            <a:endParaRPr lang="nl-NL" dirty="0"/>
          </a:p>
          <a:p>
            <a:r>
              <a:rPr lang="nl-NL" dirty="0" err="1"/>
              <a:t>Driefasevoedering</a:t>
            </a:r>
            <a:endParaRPr lang="nl-NL" dirty="0"/>
          </a:p>
          <a:p>
            <a:r>
              <a:rPr lang="nl-NL" dirty="0" err="1"/>
              <a:t>Multifasevoedering</a:t>
            </a:r>
            <a:r>
              <a:rPr lang="nl-NL" dirty="0"/>
              <a:t> </a:t>
            </a:r>
          </a:p>
          <a:p>
            <a:r>
              <a:rPr lang="nl-NL" dirty="0"/>
              <a:t>Brijvoer </a:t>
            </a:r>
          </a:p>
        </p:txBody>
      </p:sp>
    </p:spTree>
    <p:extLst>
      <p:ext uri="{BB962C8B-B14F-4D97-AF65-F5344CB8AC3E}">
        <p14:creationId xmlns:p14="http://schemas.microsoft.com/office/powerpoint/2010/main" val="55345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1.thmxhelico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a1.thmxhelicon" id="{4C0CB779-B3CB-4A85-8EBB-133584232EB6}" vid="{493BFFA2-021F-4C17-A78F-752E92ED896C}"/>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EA5EE79F43864A90BE0CFA6E3ECA81" ma:contentTypeVersion="2" ma:contentTypeDescription="Een nieuw document maken." ma:contentTypeScope="" ma:versionID="a22f4e4d32a3c544061cb647de0cc250">
  <xsd:schema xmlns:xsd="http://www.w3.org/2001/XMLSchema" xmlns:xs="http://www.w3.org/2001/XMLSchema" xmlns:p="http://schemas.microsoft.com/office/2006/metadata/properties" xmlns:ns3="58d65de2-08cf-4d08-b0ec-b5bd27343083" targetNamespace="http://schemas.microsoft.com/office/2006/metadata/properties" ma:root="true" ma:fieldsID="370eae97776b21e68fbca90711738ec0" ns3:_="">
    <xsd:import namespace="58d65de2-08cf-4d08-b0ec-b5bd2734308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d65de2-08cf-4d08-b0ec-b5bd27343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03A449-5B12-4782-BCB6-94D78A016F65}">
  <ds:schemaRefs>
    <ds:schemaRef ds:uri="http://schemas.microsoft.com/sharepoint/v3/contenttype/forms"/>
  </ds:schemaRefs>
</ds:datastoreItem>
</file>

<file path=customXml/itemProps2.xml><?xml version="1.0" encoding="utf-8"?>
<ds:datastoreItem xmlns:ds="http://schemas.openxmlformats.org/officeDocument/2006/customXml" ds:itemID="{775F601B-0B57-4BF1-B261-59D86963F7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d65de2-08cf-4d08-b0ec-b5bd273430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439B94-7831-45D1-AB06-8A3453BF8FE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Thema1.thmxhelicon</Template>
  <TotalTime>368</TotalTime>
  <Words>1691</Words>
  <Application>Microsoft Office PowerPoint</Application>
  <PresentationFormat>Breedbeeld</PresentationFormat>
  <Paragraphs>210</Paragraphs>
  <Slides>21</Slides>
  <Notes>21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21</vt:i4>
      </vt:variant>
    </vt:vector>
  </HeadingPairs>
  <TitlesOfParts>
    <vt:vector size="24" baseType="lpstr">
      <vt:lpstr>Arial</vt:lpstr>
      <vt:lpstr>Calibri</vt:lpstr>
      <vt:lpstr>Thema1.thmxhelicon</vt:lpstr>
      <vt:lpstr>Voerbehoefte Varkens</vt:lpstr>
      <vt:lpstr>BEGRIPPEN</vt:lpstr>
      <vt:lpstr>Opfokzeugen en beren</vt:lpstr>
      <vt:lpstr>Energie normen voor beren </vt:lpstr>
      <vt:lpstr>Groeipatroon Gelten en beren</vt:lpstr>
      <vt:lpstr>Groeisnelheid</vt:lpstr>
      <vt:lpstr>Groeisamenstelling </vt:lpstr>
      <vt:lpstr>Groeisamenstelling </vt:lpstr>
      <vt:lpstr>            Fasevoedering vleesvarkens             </vt:lpstr>
      <vt:lpstr>Voeren rondom dekken</vt:lpstr>
      <vt:lpstr>Voeren van zeugen </vt:lpstr>
      <vt:lpstr>Dragende zeug</vt:lpstr>
      <vt:lpstr>Voeren tijdens de dracht </vt:lpstr>
      <vt:lpstr>Voeren rondom werpen</vt:lpstr>
      <vt:lpstr>PowerPoint-presentatie</vt:lpstr>
      <vt:lpstr>Soorten voer</vt:lpstr>
      <vt:lpstr>Voeren van spenen tot dekken </vt:lpstr>
      <vt:lpstr>Biest en melk</vt:lpstr>
      <vt:lpstr>Voerberekening kraamzeugen</vt:lpstr>
      <vt:lpstr>Berekenen: voerbehoefte onderhoud</vt:lpstr>
      <vt:lpstr>Voerbehoefte berekenen</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Voerbehoefte Varkens</dc:title>
  <dc:creator>Nea Wolfs</dc:creator>
  <cp:lastModifiedBy>Leon Raedts</cp:lastModifiedBy>
  <cp:revision>18</cp:revision>
  <dcterms:created xsi:type="dcterms:W3CDTF">2018-12-18T10:52:52Z</dcterms:created>
  <dcterms:modified xsi:type="dcterms:W3CDTF">2020-03-22T09:16:35Z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0x010100E5EA5EE79F43864A90BE0CFA6E3ECA81</vt:lpwstr>
  </property>
</Properties>
</file>